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8" autoAdjust="0"/>
    <p:restoredTop sz="94660"/>
  </p:normalViewPr>
  <p:slideViewPr>
    <p:cSldViewPr>
      <p:cViewPr varScale="1">
        <p:scale>
          <a:sx n="104" d="100"/>
          <a:sy n="104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F2F81-7964-4188-B3DB-0AE52C4857E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D0474-4171-4EED-956A-1D5BD8FB2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8869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60CFB-C972-4127-A356-A475654A7D1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1B4F1-6369-4868-B2B5-A0FAF3C01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49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B4F1-6369-4868-B2B5-A0FAF3C0196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86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Subset of scene of Yinchuan, Ningxia, China:</a:t>
            </a:r>
            <a:r>
              <a:rPr lang="en-US" baseline="0" dirty="0" smtClean="0"/>
              <a:t> 1991, 1999, 2006, 2010 – not great training data here (and for much larger area)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B4F1-6369-4868-B2B5-A0FAF3C019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09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Paraguay, 1990 and 2001, cf.</a:t>
            </a:r>
            <a:r>
              <a:rPr lang="en-US" baseline="0" dirty="0" smtClean="0"/>
              <a:t> </a:t>
            </a:r>
            <a:r>
              <a:rPr lang="en-US" baseline="0" smtClean="0"/>
              <a:t>Liu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1B4F1-6369-4868-B2B5-A0FAF3C019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42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6241F-E08F-47C0-BF8F-7107C6F9CDB9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7D36-88BD-4439-9290-23F3698B642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B560-6C52-44A3-9D61-BA5C68A9C1EE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A81C-CE95-4184-B10A-5BBC80A0E7FB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191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49A0-A03D-4B6E-A650-E6D6C4298459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420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8DF9-6E52-4F73-8A32-001A33AE2A7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010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A313-A159-48C7-BED7-039381687BC4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96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7D9D-6540-40F6-BFA1-6C21B408BFB3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584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BB23-13A7-40EE-A079-F0A7A07483FB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62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3123-6FA7-4362-87DE-F5EA4854F760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03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22C6C-79FC-41C2-B1AA-A0E5C8D2C9CD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71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C858-1403-43C1-9BB9-816B945B2682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4F3C-03F6-419D-B9E4-627E70B82020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5886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F04B-9483-45A3-9072-A10BD323B54B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7254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B489-8243-462F-915A-5047A93B5BDB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934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36D0-87D9-4C5C-90AA-612835AE84E8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044AA-38CC-40E6-85D3-B6B21DD93624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A04E9-A024-4742-B23C-CA70797F809B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6C2B-EFED-444B-89D9-2BF69F7E2641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708FF-4FC7-4835-B36D-F2F611D1D4A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BE78-68B2-4F1A-B8A2-8D4783450279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9AC2-7C3F-447C-A0BB-0ECAEF16046E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668993F-65EC-4043-9109-7D616126998E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05C73BD-ED35-4B27-BEAB-D58AD888B7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B16C-31EE-485A-9288-67ACF7CF7A9A}" type="datetime1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73BD-ED35-4B27-BEAB-D58AD888B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4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Classification Library for ArcGIS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Alpha Version</a:t>
            </a:r>
          </a:p>
          <a:p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smtClean="0"/>
              <a:t>Wehmann</a:t>
            </a:r>
          </a:p>
          <a:p>
            <a:r>
              <a:rPr lang="en-US" dirty="0" smtClean="0"/>
              <a:t>Autumn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0926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12/4/2012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6169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57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5208"/>
            <a:ext cx="8686800" cy="3940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81600" y="5334000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Data: Liu 2008 (provided by </a:t>
            </a:r>
            <a:r>
              <a:rPr lang="en-US" sz="1100" dirty="0" err="1" smtClean="0"/>
              <a:t>Shanshan</a:t>
            </a:r>
            <a:r>
              <a:rPr lang="en-US" sz="1100" dirty="0" smtClean="0"/>
              <a:t> </a:t>
            </a:r>
            <a:r>
              <a:rPr lang="en-US" sz="1100" dirty="0" err="1" smtClean="0"/>
              <a:t>Cai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230165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testing is needed </a:t>
            </a:r>
            <a:r>
              <a:rPr lang="en-US" dirty="0" smtClean="0"/>
              <a:t>prior to public release.</a:t>
            </a:r>
            <a:endParaRPr lang="en-US" dirty="0" smtClean="0"/>
          </a:p>
          <a:p>
            <a:pPr lvl="1"/>
            <a:r>
              <a:rPr lang="en-US" dirty="0" smtClean="0"/>
              <a:t>Obtaining and producing better testing data will be part of this.</a:t>
            </a:r>
          </a:p>
          <a:p>
            <a:r>
              <a:rPr lang="en-US" dirty="0" smtClean="0"/>
              <a:t>Production of stand-alone scripts using GDAL to load data instead of </a:t>
            </a:r>
            <a:r>
              <a:rPr lang="en-US" dirty="0" err="1" smtClean="0"/>
              <a:t>ArcPy</a:t>
            </a:r>
            <a:r>
              <a:rPr lang="en-US" dirty="0" smtClean="0"/>
              <a:t> functions.</a:t>
            </a:r>
          </a:p>
          <a:p>
            <a:r>
              <a:rPr lang="en-US" dirty="0" smtClean="0"/>
              <a:t>Further documentation</a:t>
            </a:r>
            <a:r>
              <a:rPr lang="en-US" dirty="0" smtClean="0"/>
              <a:t>.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02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Allen, D.W. 2011. </a:t>
            </a:r>
            <a:r>
              <a:rPr lang="en-US" i="1" dirty="0"/>
              <a:t>Getting to Know ArcGIS </a:t>
            </a:r>
            <a:r>
              <a:rPr lang="en-US" i="1" dirty="0" err="1"/>
              <a:t>ModelBuilder</a:t>
            </a:r>
            <a:r>
              <a:rPr lang="en-US" dirty="0"/>
              <a:t>. ESRI Press.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Chang, </a:t>
            </a:r>
            <a:r>
              <a:rPr lang="en-US" dirty="0" smtClean="0"/>
              <a:t>C-C. and C-J. Lin. </a:t>
            </a:r>
            <a:r>
              <a:rPr lang="en-US" dirty="0"/>
              <a:t>2011. LIBSVM: a library for support vector machines, </a:t>
            </a:r>
            <a:r>
              <a:rPr lang="en-US" i="1" dirty="0"/>
              <a:t>ACM Transactions on Intelligent Systems and Technology</a:t>
            </a:r>
            <a:r>
              <a:rPr lang="en-US" dirty="0"/>
              <a:t>, 2(27), pp. 1-27. Software available at: http://www.csie.ntu.edu.tw/~cjlin/libsvm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Foody</a:t>
            </a:r>
            <a:r>
              <a:rPr lang="en-US" dirty="0"/>
              <a:t>, </a:t>
            </a:r>
            <a:r>
              <a:rPr lang="en-US" dirty="0" smtClean="0"/>
              <a:t>G.M and A</a:t>
            </a:r>
            <a:r>
              <a:rPr lang="en-US" dirty="0"/>
              <a:t>. </a:t>
            </a:r>
            <a:r>
              <a:rPr lang="en-US" dirty="0" err="1"/>
              <a:t>Mathur</a:t>
            </a:r>
            <a:r>
              <a:rPr lang="en-US" dirty="0"/>
              <a:t>. 2004. A relative evaluation of multiclass image classification by support vector machines. </a:t>
            </a:r>
            <a:r>
              <a:rPr lang="en-US" i="1" dirty="0"/>
              <a:t>IEEE Transactions on Geoscience and Remote Sensing</a:t>
            </a:r>
            <a:r>
              <a:rPr lang="en-US" dirty="0"/>
              <a:t>, 42(6), pp. 1335-1343.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Huang, C., L.S. Davis, </a:t>
            </a:r>
            <a:r>
              <a:rPr lang="en-US" dirty="0" smtClean="0"/>
              <a:t>and J.R.G</a:t>
            </a:r>
            <a:r>
              <a:rPr lang="en-US" dirty="0"/>
              <a:t>. Townshend. 2002. An assessment of support vector machines for land cover classification. </a:t>
            </a:r>
            <a:r>
              <a:rPr lang="en-US" i="1" dirty="0"/>
              <a:t>International Journal of Remote Sensing</a:t>
            </a:r>
            <a:r>
              <a:rPr lang="en-US" dirty="0"/>
              <a:t>, 23(4), pp. 725-749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Liu, D., M. Kelly, and P. Gong. 2006. A spatial-temporal approach to monitoring forest disease spread using multi-temporal high spatial resolution imagery. </a:t>
            </a:r>
            <a:r>
              <a:rPr lang="en-US" i="1" dirty="0" smtClean="0"/>
              <a:t>Remote Sensing of the Environment</a:t>
            </a:r>
            <a:r>
              <a:rPr lang="en-US" dirty="0" smtClean="0"/>
              <a:t>, 101, pp. 167-180.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Liu, D., </a:t>
            </a:r>
            <a:r>
              <a:rPr lang="en-US" dirty="0" smtClean="0"/>
              <a:t>K. Song</a:t>
            </a:r>
            <a:r>
              <a:rPr lang="en-US" dirty="0"/>
              <a:t>, </a:t>
            </a:r>
            <a:r>
              <a:rPr lang="en-US" dirty="0" smtClean="0"/>
              <a:t>J.R.G. </a:t>
            </a:r>
            <a:r>
              <a:rPr lang="en-US" dirty="0"/>
              <a:t>Townshend, </a:t>
            </a:r>
            <a:r>
              <a:rPr lang="en-US" dirty="0" smtClean="0"/>
              <a:t>and P. Gong. </a:t>
            </a:r>
            <a:r>
              <a:rPr lang="en-US" dirty="0"/>
              <a:t>2008. Using local transition probability models in Markov random fields for forest change detection. </a:t>
            </a:r>
            <a:r>
              <a:rPr lang="en-US" i="1" dirty="0"/>
              <a:t>Remote Sensing of the Environment</a:t>
            </a:r>
            <a:r>
              <a:rPr lang="en-US" dirty="0"/>
              <a:t>, 112, pp. 2222-2231.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Liu</a:t>
            </a:r>
            <a:r>
              <a:rPr lang="en-US" dirty="0"/>
              <a:t>, D</a:t>
            </a:r>
            <a:r>
              <a:rPr lang="en-US" dirty="0" smtClean="0"/>
              <a:t>. and S. </a:t>
            </a:r>
            <a:r>
              <a:rPr lang="en-US" dirty="0" err="1" smtClean="0"/>
              <a:t>Cai</a:t>
            </a:r>
            <a:r>
              <a:rPr lang="en-US" dirty="0" smtClean="0"/>
              <a:t>. </a:t>
            </a:r>
            <a:r>
              <a:rPr lang="en-US" dirty="0"/>
              <a:t>2012. A spatial-temporal modeling approach to reconstructing land-cover change trajectories from multi-temporal satellite imagery, </a:t>
            </a:r>
            <a:r>
              <a:rPr lang="en-US" i="1" dirty="0"/>
              <a:t>Annals of the Association of American Geographers</a:t>
            </a:r>
            <a:r>
              <a:rPr lang="en-US" dirty="0"/>
              <a:t>, 102(6), pp. 1329-1347.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Melgani</a:t>
            </a:r>
            <a:r>
              <a:rPr lang="en-US" dirty="0"/>
              <a:t>, F</a:t>
            </a:r>
            <a:r>
              <a:rPr lang="en-US" dirty="0" smtClean="0"/>
              <a:t>. and S.B. </a:t>
            </a:r>
            <a:r>
              <a:rPr lang="en-US" dirty="0" err="1" smtClean="0"/>
              <a:t>Serpico</a:t>
            </a:r>
            <a:r>
              <a:rPr lang="en-US" dirty="0" smtClean="0"/>
              <a:t>. </a:t>
            </a:r>
            <a:r>
              <a:rPr lang="en-US" dirty="0"/>
              <a:t>2003. A Markov random field approach to </a:t>
            </a:r>
            <a:r>
              <a:rPr lang="en-US" dirty="0" err="1"/>
              <a:t>spatio</a:t>
            </a:r>
            <a:r>
              <a:rPr lang="en-US" dirty="0"/>
              <a:t>-temporal contextual image classification. </a:t>
            </a:r>
            <a:r>
              <a:rPr lang="en-US" i="1" dirty="0"/>
              <a:t>IEEE Transactions on Geoscience and Remote Sensing</a:t>
            </a:r>
            <a:r>
              <a:rPr lang="en-US" dirty="0"/>
              <a:t>, 41(11), pp. 2478-2487.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/>
              <a:t>Tso</a:t>
            </a:r>
            <a:r>
              <a:rPr lang="en-US" dirty="0"/>
              <a:t>, B</a:t>
            </a:r>
            <a:r>
              <a:rPr lang="en-US" dirty="0" smtClean="0"/>
              <a:t>. and P.M. Mather. </a:t>
            </a:r>
            <a:r>
              <a:rPr lang="en-US" dirty="0"/>
              <a:t>2009. </a:t>
            </a:r>
            <a:r>
              <a:rPr lang="en-US" i="1" dirty="0"/>
              <a:t>Classification Methods for Remotely Sensed Data</a:t>
            </a:r>
            <a:r>
              <a:rPr lang="en-US" dirty="0"/>
              <a:t>. Boca Raton: CRC Press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9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Esri</a:t>
            </a:r>
            <a:r>
              <a:rPr lang="en-US" dirty="0" smtClean="0"/>
              <a:t> provides only one supervised classification tool for use in ArcGIS.</a:t>
            </a:r>
          </a:p>
          <a:p>
            <a:r>
              <a:rPr lang="en-US" dirty="0" smtClean="0"/>
              <a:t>Maximum Likelihood Classification (MLC) is available through the Multivariate toolbox in the Spatial Analysis extension.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classification toolset in ArcGIS is inadequate </a:t>
            </a:r>
            <a:r>
              <a:rPr lang="en-US" dirty="0" smtClean="0"/>
              <a:t>compared to the current state of image classification technology.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730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Enhance ArcGIS’s classification abilities </a:t>
            </a:r>
            <a:r>
              <a:rPr lang="en-US" dirty="0" smtClean="0"/>
              <a:t>by incorporating the ability to perform supervised classification by:</a:t>
            </a:r>
          </a:p>
          <a:p>
            <a:pPr lvl="1"/>
            <a:r>
              <a:rPr lang="en-US" dirty="0" smtClean="0"/>
              <a:t>Support Vector </a:t>
            </a:r>
            <a:r>
              <a:rPr lang="en-US" dirty="0"/>
              <a:t>M</a:t>
            </a:r>
            <a:r>
              <a:rPr lang="en-US" dirty="0" smtClean="0"/>
              <a:t>achines (SVM) </a:t>
            </a:r>
          </a:p>
          <a:p>
            <a:pPr lvl="1"/>
            <a:r>
              <a:rPr lang="en-US" dirty="0" smtClean="0"/>
              <a:t>Spatial-Temporal Modeling Method (STM) </a:t>
            </a:r>
          </a:p>
          <a:p>
            <a:pPr lvl="2"/>
            <a:r>
              <a:rPr lang="en-US" dirty="0" smtClean="0"/>
              <a:t>Liu and </a:t>
            </a:r>
            <a:r>
              <a:rPr lang="en-US" dirty="0" err="1" smtClean="0"/>
              <a:t>Cai</a:t>
            </a:r>
            <a:r>
              <a:rPr lang="en-US" dirty="0" smtClean="0"/>
              <a:t> 2012</a:t>
            </a:r>
          </a:p>
          <a:p>
            <a:r>
              <a:rPr lang="en-US" dirty="0" smtClean="0"/>
              <a:t>Provide this ability </a:t>
            </a:r>
            <a:r>
              <a:rPr lang="en-US" b="1" dirty="0" smtClean="0"/>
              <a:t>by creating a classification toolbox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via Python (</a:t>
            </a:r>
            <a:r>
              <a:rPr lang="en-US" dirty="0" err="1" smtClean="0"/>
              <a:t>NumPy</a:t>
            </a:r>
            <a:r>
              <a:rPr lang="en-US" dirty="0" smtClean="0"/>
              <a:t>, </a:t>
            </a:r>
            <a:r>
              <a:rPr lang="en-US" dirty="0" err="1" smtClean="0"/>
              <a:t>ArcPy</a:t>
            </a:r>
            <a:r>
              <a:rPr lang="en-US" dirty="0" smtClean="0"/>
              <a:t>) and </a:t>
            </a:r>
            <a:r>
              <a:rPr lang="en-US" dirty="0" err="1" smtClean="0"/>
              <a:t>ModelBuilder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213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Background: </a:t>
            </a:r>
            <a:r>
              <a:rPr lang="en-US" dirty="0" smtClean="0"/>
              <a:t>SVM are a state-of-the art supervised classifier that can consistently deliver superior classification accuracies for remote sensing imagery (Huang 2002, </a:t>
            </a:r>
            <a:r>
              <a:rPr lang="en-US" dirty="0" err="1" smtClean="0"/>
              <a:t>Foody</a:t>
            </a:r>
            <a:r>
              <a:rPr lang="en-US" dirty="0" smtClean="0"/>
              <a:t> 2004).</a:t>
            </a:r>
          </a:p>
          <a:p>
            <a:r>
              <a:rPr lang="en-US" b="1" dirty="0" smtClean="0"/>
              <a:t>Idea: </a:t>
            </a:r>
            <a:r>
              <a:rPr lang="en-US" dirty="0" smtClean="0"/>
              <a:t>SVM are kernel machines that fit a maximum-margin </a:t>
            </a:r>
            <a:r>
              <a:rPr lang="en-US" dirty="0" err="1" smtClean="0"/>
              <a:t>hyperplane</a:t>
            </a:r>
            <a:r>
              <a:rPr lang="en-US" dirty="0" smtClean="0"/>
              <a:t> to the data in a higher dimensional space.</a:t>
            </a:r>
          </a:p>
          <a:p>
            <a:r>
              <a:rPr lang="en-US" b="1" dirty="0" smtClean="0"/>
              <a:t>Objective: </a:t>
            </a:r>
            <a:r>
              <a:rPr lang="en-US" dirty="0" smtClean="0"/>
              <a:t>Interface LIBSVM with ArcGIS.</a:t>
            </a:r>
          </a:p>
          <a:p>
            <a:pPr lvl="1"/>
            <a:r>
              <a:rPr lang="en-US" dirty="0" smtClean="0"/>
              <a:t>LIBSVM is a popular, freely available SVM classification library written in C++ with Python bindings specifically designed to enhance SVM usage among scientific disciplines.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624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Spatial-Temporal Modeling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Background:</a:t>
            </a:r>
            <a:r>
              <a:rPr lang="en-US" dirty="0" smtClean="0"/>
              <a:t> STM is a contextual classification method proposed by Dr. Liu and </a:t>
            </a:r>
            <a:r>
              <a:rPr lang="en-US" dirty="0" err="1" smtClean="0"/>
              <a:t>Shanshan</a:t>
            </a:r>
            <a:r>
              <a:rPr lang="en-US" dirty="0" smtClean="0"/>
              <a:t> </a:t>
            </a:r>
            <a:r>
              <a:rPr lang="en-US" dirty="0" err="1" smtClean="0"/>
              <a:t>Cai</a:t>
            </a:r>
            <a:r>
              <a:rPr lang="en-US" dirty="0" smtClean="0"/>
              <a:t> of our department that aims to improve </a:t>
            </a:r>
            <a:r>
              <a:rPr lang="en-US" dirty="0" err="1" smtClean="0"/>
              <a:t>multitemporal</a:t>
            </a:r>
            <a:r>
              <a:rPr lang="en-US" dirty="0" smtClean="0"/>
              <a:t> classification result.</a:t>
            </a:r>
          </a:p>
          <a:p>
            <a:r>
              <a:rPr lang="en-US" b="1" dirty="0" smtClean="0"/>
              <a:t>Idea:</a:t>
            </a:r>
            <a:r>
              <a:rPr lang="en-US" dirty="0" smtClean="0"/>
              <a:t> from a maximum a posteriori Markov Random Field (MAP-MRF) framework, iteratively update classification labels through the minimization of an energy function incorporating spatial and temporal information.</a:t>
            </a:r>
          </a:p>
          <a:p>
            <a:pPr lvl="1"/>
            <a:r>
              <a:rPr lang="en-US" dirty="0" smtClean="0"/>
              <a:t>Although stretching the definition, you might visualize this procedure as a 3D cellular automata utilizing a complex, stochastic decision rule where cells can take one of multiple states.</a:t>
            </a:r>
          </a:p>
          <a:p>
            <a:r>
              <a:rPr lang="en-US" b="1" dirty="0" smtClean="0"/>
              <a:t>Objective:</a:t>
            </a:r>
            <a:r>
              <a:rPr lang="en-US" dirty="0" smtClean="0"/>
              <a:t> Develop and interface classifier.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2791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STM Energy Function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5800" y="1976862"/>
                <a:ext cx="8559800" cy="84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/>
                              </a:rPr>
                              <m:t>arg</m:t>
                            </m:r>
                            <m:r>
                              <a:rPr lang="en-US" sz="16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1600" i="1" smtClean="0">
                                <a:latin typeface="Cambria Math"/>
                              </a:rPr>
                              <m:t>𝐿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160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600" b="0" i="0" smtClean="0">
                          <a:latin typeface="Cambria Math"/>
                        </a:rPr>
                        <m:t>where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bar>
                            </m:e>
                            <m:sub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76862"/>
                <a:ext cx="8559800" cy="84253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84400" y="4348590"/>
                <a:ext cx="6578600" cy="756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endParaRPr lang="en-US" sz="1400" b="0" i="1" dirty="0" smtClean="0">
                  <a:latin typeface="Cambria Math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⇏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400" y="4348590"/>
                <a:ext cx="6578600" cy="75681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72000" b="-1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65744" y="2797638"/>
                <a:ext cx="1639038" cy="414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44" y="2797638"/>
                <a:ext cx="1639038" cy="4147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181635" y="3297472"/>
                <a:ext cx="3159776" cy="517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635" y="3297472"/>
                <a:ext cx="3159776" cy="51751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t="-147059" b="-20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209800" y="3919291"/>
                <a:ext cx="6934200" cy="54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⇏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 smtClean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919291"/>
                <a:ext cx="6934200" cy="54085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140449" b="-193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17875" y="2843388"/>
                <a:ext cx="39626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875" y="2843388"/>
                <a:ext cx="396262" cy="33855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1639793"/>
                  </p:ext>
                </p:extLst>
              </p:nvPr>
            </p:nvGraphicFramePr>
            <p:xfrm>
              <a:off x="709818" y="5200396"/>
              <a:ext cx="7495764" cy="14558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9294"/>
                    <a:gridCol w="1249294"/>
                    <a:gridCol w="1249294"/>
                    <a:gridCol w="1249294"/>
                    <a:gridCol w="1249294"/>
                    <a:gridCol w="1249294"/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spectral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weight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…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prior probability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spatial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class label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(…)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probability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past temporal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pixel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equality indicator function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future</a:t>
                          </a:r>
                          <a:r>
                            <a:rPr lang="en-US" sz="800" baseline="0" dirty="0" smtClean="0">
                              <a:latin typeface="+mn-lt"/>
                            </a:rPr>
                            <a:t> temporal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neighborhood of a pixel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⇏</m:t>
                                    </m:r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exclusion indicator function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1391639793"/>
                  </p:ext>
                </p:extLst>
              </p:nvPr>
            </p:nvGraphicFramePr>
            <p:xfrm>
              <a:off x="709818" y="5200396"/>
              <a:ext cx="7495764" cy="147967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49294"/>
                    <a:gridCol w="1249294"/>
                    <a:gridCol w="1249294"/>
                    <a:gridCol w="1249294"/>
                    <a:gridCol w="1249294"/>
                    <a:gridCol w="1249294"/>
                  </a:tblGrid>
                  <a:tr h="3418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r="-500488" b="-33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spectral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0000" r="-300488" b="-33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weight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00000" r="-100488" b="-330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prior probability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t="-91803" r="-50048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spatial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0000" t="-91803" r="-30048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class label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00000" t="-91803" r="-10048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probability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15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t="-191803" r="-50048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past temporal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0000" t="-191803" r="-30048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pixel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00000" t="-191803" r="-10048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equality indicator function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15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t="-291803" r="-50048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future</a:t>
                          </a:r>
                          <a:r>
                            <a:rPr lang="en-US" sz="800" baseline="0" dirty="0" smtClean="0">
                              <a:latin typeface="+mn-lt"/>
                            </a:rPr>
                            <a:t> temporal energy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200000" t="-291803" r="-30048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neighborhood of a pixel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l="-400000" t="-291803" r="-10048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800" dirty="0" smtClean="0">
                              <a:latin typeface="+mn-lt"/>
                            </a:rPr>
                            <a:t>exclusion indicator function</a:t>
                          </a:r>
                          <a:endParaRPr lang="en-US" sz="800" dirty="0"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279400" y="1535668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 a pixel </a:t>
            </a:r>
            <a:r>
              <a:rPr lang="en-US" i="1" dirty="0" smtClean="0"/>
              <a:t>p</a:t>
            </a:r>
            <a:r>
              <a:rPr lang="en-US" dirty="0" smtClean="0"/>
              <a:t> the label </a:t>
            </a:r>
            <a:r>
              <a:rPr lang="en-US" i="1" dirty="0" smtClean="0"/>
              <a:t>L</a:t>
            </a:r>
            <a:r>
              <a:rPr lang="en-US" dirty="0" smtClean="0"/>
              <a:t> that minimizes the energy </a:t>
            </a:r>
            <a:r>
              <a:rPr lang="en-US" i="1" dirty="0" smtClean="0"/>
              <a:t>U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940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191000"/>
            <a:ext cx="3581400" cy="223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Size</a:t>
            </a:r>
          </a:p>
          <a:p>
            <a:r>
              <a:rPr lang="en-US" dirty="0" smtClean="0"/>
              <a:t>1 toolbox</a:t>
            </a:r>
          </a:p>
          <a:p>
            <a:r>
              <a:rPr lang="en-US" dirty="0" smtClean="0"/>
              <a:t>7 tools</a:t>
            </a:r>
          </a:p>
          <a:p>
            <a:r>
              <a:rPr lang="en-US" dirty="0" smtClean="0"/>
              <a:t>10 scripts</a:t>
            </a:r>
          </a:p>
          <a:p>
            <a:r>
              <a:rPr lang="en-US" dirty="0" smtClean="0"/>
              <a:t>1045 lines of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65" y="1524019"/>
            <a:ext cx="3136508" cy="2184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19"/>
            <a:ext cx="1879365" cy="4063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5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6" y="4284"/>
            <a:ext cx="7716327" cy="684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301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91" y="0"/>
            <a:ext cx="529141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8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761</Words>
  <Application>Microsoft Office PowerPoint</Application>
  <PresentationFormat>On-screen Show (4:3)</PresentationFormat>
  <Paragraphs>74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Clarity</vt:lpstr>
      <vt:lpstr>Office Theme</vt:lpstr>
      <vt:lpstr>Advanced Classification Library for ArcGIS</vt:lpstr>
      <vt:lpstr>Introduction</vt:lpstr>
      <vt:lpstr>Objective</vt:lpstr>
      <vt:lpstr>Support Vector Machines</vt:lpstr>
      <vt:lpstr>Spatial-Temporal Modeling Method</vt:lpstr>
      <vt:lpstr>STM Energy Function</vt:lpstr>
      <vt:lpstr>Results</vt:lpstr>
      <vt:lpstr>Slide 8</vt:lpstr>
      <vt:lpstr>Slide 9</vt:lpstr>
      <vt:lpstr>Slide 10</vt:lpstr>
      <vt:lpstr>Slide 11</vt:lpstr>
      <vt:lpstr>Future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Classification Library for ArcGIS</dc:title>
  <dc:creator>Wehmann, Adam</dc:creator>
  <cp:lastModifiedBy>Sandra Wehmann</cp:lastModifiedBy>
  <cp:revision>32</cp:revision>
  <dcterms:created xsi:type="dcterms:W3CDTF">2012-12-01T20:46:03Z</dcterms:created>
  <dcterms:modified xsi:type="dcterms:W3CDTF">2012-12-13T21:40:00Z</dcterms:modified>
</cp:coreProperties>
</file>