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0" r:id="rId4"/>
    <p:sldId id="286" r:id="rId5"/>
    <p:sldId id="258" r:id="rId6"/>
    <p:sldId id="282" r:id="rId7"/>
    <p:sldId id="259" r:id="rId8"/>
    <p:sldId id="263" r:id="rId9"/>
    <p:sldId id="264" r:id="rId10"/>
    <p:sldId id="268" r:id="rId11"/>
    <p:sldId id="287" r:id="rId12"/>
    <p:sldId id="265" r:id="rId13"/>
    <p:sldId id="269" r:id="rId14"/>
    <p:sldId id="291" r:id="rId15"/>
    <p:sldId id="292" r:id="rId16"/>
    <p:sldId id="270" r:id="rId17"/>
    <p:sldId id="290" r:id="rId18"/>
    <p:sldId id="289" r:id="rId19"/>
    <p:sldId id="273" r:id="rId20"/>
    <p:sldId id="274" r:id="rId21"/>
    <p:sldId id="296" r:id="rId22"/>
    <p:sldId id="275" r:id="rId23"/>
    <p:sldId id="293" r:id="rId24"/>
    <p:sldId id="276" r:id="rId25"/>
    <p:sldId id="295" r:id="rId26"/>
    <p:sldId id="297" r:id="rId27"/>
    <p:sldId id="298" r:id="rId28"/>
    <p:sldId id="278" r:id="rId29"/>
    <p:sldId id="279" r:id="rId30"/>
    <p:sldId id="280" r:id="rId31"/>
    <p:sldId id="281" r:id="rId32"/>
    <p:sldId id="29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Overall Accuracy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0.90880000000000005</c:v>
                </c:pt>
                <c:pt idx="1">
                  <c:v>0.87849999999999995</c:v>
                </c:pt>
                <c:pt idx="2">
                  <c:v>0.89639999999999997</c:v>
                </c:pt>
                <c:pt idx="3">
                  <c:v>0.89570000000000005</c:v>
                </c:pt>
                <c:pt idx="4">
                  <c:v>0.94410000000000005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 MRF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0.91790000000000005</c:v>
                </c:pt>
                <c:pt idx="1">
                  <c:v>0.95789999999999997</c:v>
                </c:pt>
                <c:pt idx="2">
                  <c:v>0.93230000000000002</c:v>
                </c:pt>
                <c:pt idx="3">
                  <c:v>0.92249999999999999</c:v>
                </c:pt>
                <c:pt idx="4">
                  <c:v>0.94269999999999998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 MSVC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0.94679999999999997</c:v>
                </c:pt>
                <c:pt idx="1">
                  <c:v>0.95640000000000003</c:v>
                </c:pt>
                <c:pt idx="2">
                  <c:v>0.93779999999999997</c:v>
                </c:pt>
                <c:pt idx="3">
                  <c:v>0.96120000000000005</c:v>
                </c:pt>
                <c:pt idx="4">
                  <c:v>0.97060000000000002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 HMSVC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0.97419999999999995</c:v>
                </c:pt>
                <c:pt idx="1">
                  <c:v>0.98599999999999999</c:v>
                </c:pt>
                <c:pt idx="2">
                  <c:v>0.9627</c:v>
                </c:pt>
                <c:pt idx="3">
                  <c:v>0.97589999999999999</c:v>
                </c:pt>
                <c:pt idx="4">
                  <c:v>0.96220000000000006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32562408"/>
        <c:axId val="232563192"/>
      </c:barChart>
      <c:catAx>
        <c:axId val="23256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563192"/>
        <c:crosses val="autoZero"/>
        <c:auto val="1"/>
        <c:lblAlgn val="ctr"/>
        <c:lblOffset val="100"/>
        <c:noMultiLvlLbl val="0"/>
      </c:catAx>
      <c:valAx>
        <c:axId val="232563192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56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Accuracy of Change Detection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Pessimistic</c:v>
                </c:pt>
                <c:pt idx="1">
                  <c:v>Optimistic</c:v>
                </c:pt>
                <c:pt idx="2">
                  <c:v>Average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0.60519999999999996</c:v>
                </c:pt>
                <c:pt idx="1">
                  <c:v>0.94410000000000005</c:v>
                </c:pt>
                <c:pt idx="2">
                  <c:v>0.77459999999999996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 MRF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Pessimistic</c:v>
                </c:pt>
                <c:pt idx="1">
                  <c:v>Optimistic</c:v>
                </c:pt>
                <c:pt idx="2">
                  <c:v>Average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0.71289999999999998</c:v>
                </c:pt>
                <c:pt idx="1">
                  <c:v>0.95789999999999997</c:v>
                </c:pt>
                <c:pt idx="2">
                  <c:v>0.83540000000000003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 MSVC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Pessimistic</c:v>
                </c:pt>
                <c:pt idx="1">
                  <c:v>Optimistic</c:v>
                </c:pt>
                <c:pt idx="2">
                  <c:v>Average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0.79220000000000002</c:v>
                </c:pt>
                <c:pt idx="1">
                  <c:v>0.97060000000000002</c:v>
                </c:pt>
                <c:pt idx="2">
                  <c:v>0.88139999999999996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 HMSVC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Pessimistic</c:v>
                </c:pt>
                <c:pt idx="1">
                  <c:v>Optimistic</c:v>
                </c:pt>
                <c:pt idx="2">
                  <c:v>Average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0.86839999999999995</c:v>
                </c:pt>
                <c:pt idx="1">
                  <c:v>0.96220000000000006</c:v>
                </c:pt>
                <c:pt idx="2">
                  <c:v>0.9153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32564368"/>
        <c:axId val="232564760"/>
      </c:barChart>
      <c:catAx>
        <c:axId val="23256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564760"/>
        <c:crosses val="autoZero"/>
        <c:auto val="1"/>
        <c:lblAlgn val="ctr"/>
        <c:lblOffset val="100"/>
        <c:noMultiLvlLbl val="0"/>
      </c:catAx>
      <c:valAx>
        <c:axId val="2325647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56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Trajectory Type Frequencies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Illogical Change</c:v>
                </c:pt>
                <c:pt idx="1">
                  <c:v>Change</c:v>
                </c:pt>
                <c:pt idx="2">
                  <c:v>No Change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0.18890000000000001</c:v>
                </c:pt>
                <c:pt idx="1">
                  <c:v>0.51200000000000001</c:v>
                </c:pt>
                <c:pt idx="2">
                  <c:v>0.48799999999999999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 MRF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Illogical Change</c:v>
                </c:pt>
                <c:pt idx="1">
                  <c:v>Change</c:v>
                </c:pt>
                <c:pt idx="2">
                  <c:v>No Change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9.1800000000000007E-2</c:v>
                </c:pt>
                <c:pt idx="1">
                  <c:v>0.37240000000000001</c:v>
                </c:pt>
                <c:pt idx="2">
                  <c:v>0.62760000000000005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 MSVC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Illogical Change</c:v>
                </c:pt>
                <c:pt idx="1">
                  <c:v>Change</c:v>
                </c:pt>
                <c:pt idx="2">
                  <c:v>No Change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9.2799999999999994E-2</c:v>
                </c:pt>
                <c:pt idx="1">
                  <c:v>0.36670000000000003</c:v>
                </c:pt>
                <c:pt idx="2">
                  <c:v>0.63329999999999997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 HMSVC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Illogical Change</c:v>
                </c:pt>
                <c:pt idx="1">
                  <c:v>Change</c:v>
                </c:pt>
                <c:pt idx="2">
                  <c:v>No Change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5.2400000000000002E-2</c:v>
                </c:pt>
                <c:pt idx="1">
                  <c:v>0.28939999999999999</c:v>
                </c:pt>
                <c:pt idx="2">
                  <c:v>0.71060000000000001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59701136"/>
        <c:axId val="259708192"/>
      </c:barChart>
      <c:catAx>
        <c:axId val="25970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708192"/>
        <c:crosses val="autoZero"/>
        <c:auto val="1"/>
        <c:lblAlgn val="ctr"/>
        <c:lblOffset val="100"/>
        <c:noMultiLvlLbl val="0"/>
      </c:catAx>
      <c:valAx>
        <c:axId val="25970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70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Illogical Transition Frequencies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1988 to 1993</c:v>
                </c:pt>
                <c:pt idx="1">
                  <c:v>1993 to 1998</c:v>
                </c:pt>
                <c:pt idx="2">
                  <c:v>1998 to 2003</c:v>
                </c:pt>
                <c:pt idx="3">
                  <c:v>2003 to 2008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3.6400000000000002E-2</c:v>
                </c:pt>
                <c:pt idx="1">
                  <c:v>8.1600000000000006E-2</c:v>
                </c:pt>
                <c:pt idx="2">
                  <c:v>5.2600000000000001E-2</c:v>
                </c:pt>
                <c:pt idx="3">
                  <c:v>2.75E-2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 MRF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1988 to 1993</c:v>
                </c:pt>
                <c:pt idx="1">
                  <c:v>1993 to 1998</c:v>
                </c:pt>
                <c:pt idx="2">
                  <c:v>1998 to 2003</c:v>
                </c:pt>
                <c:pt idx="3">
                  <c:v>2003 to 2008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0.03</c:v>
                </c:pt>
                <c:pt idx="1">
                  <c:v>4.1500000000000002E-2</c:v>
                </c:pt>
                <c:pt idx="2">
                  <c:v>4.7000000000000002E-3</c:v>
                </c:pt>
                <c:pt idx="3">
                  <c:v>1.6799999999999999E-2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 MSVC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1988 to 1993</c:v>
                </c:pt>
                <c:pt idx="1">
                  <c:v>1993 to 1998</c:v>
                </c:pt>
                <c:pt idx="2">
                  <c:v>1998 to 2003</c:v>
                </c:pt>
                <c:pt idx="3">
                  <c:v>2003 to 2008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1.9300000000000001E-2</c:v>
                </c:pt>
                <c:pt idx="1">
                  <c:v>3.9E-2</c:v>
                </c:pt>
                <c:pt idx="2">
                  <c:v>2.64E-2</c:v>
                </c:pt>
                <c:pt idx="3">
                  <c:v>1.1900000000000001E-2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 HMSVC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1988 to 1993</c:v>
                </c:pt>
                <c:pt idx="1">
                  <c:v>1993 to 1998</c:v>
                </c:pt>
                <c:pt idx="2">
                  <c:v>1998 to 2003</c:v>
                </c:pt>
                <c:pt idx="3">
                  <c:v>2003 to 2008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8.3000000000000001E-3</c:v>
                </c:pt>
                <c:pt idx="1">
                  <c:v>1.7999999999999999E-2</c:v>
                </c:pt>
                <c:pt idx="2">
                  <c:v>1.6E-2</c:v>
                </c:pt>
                <c:pt idx="3">
                  <c:v>1.2200000000000001E-2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59702312"/>
        <c:axId val="259701528"/>
      </c:barChart>
      <c:catAx>
        <c:axId val="25970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701528"/>
        <c:crosses val="autoZero"/>
        <c:auto val="1"/>
        <c:lblAlgn val="ctr"/>
        <c:lblOffset val="100"/>
        <c:noMultiLvlLbl val="0"/>
      </c:catAx>
      <c:valAx>
        <c:axId val="259701528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7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SVM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1.8941E-2</c:v>
                </c:pt>
                <c:pt idx="1">
                  <c:v>2.5190000000000001E-2</c:v>
                </c:pt>
                <c:pt idx="2">
                  <c:v>9.0209999999999995E-3</c:v>
                </c:pt>
                <c:pt idx="3">
                  <c:v>1.18066666666667E-2</c:v>
                </c:pt>
                <c:pt idx="4">
                  <c:v>1.26136666666667E-2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0.38937733333333302</c:v>
                </c:pt>
                <c:pt idx="1">
                  <c:v>0.33415699999999998</c:v>
                </c:pt>
                <c:pt idx="2">
                  <c:v>0.38453233333333298</c:v>
                </c:pt>
                <c:pt idx="3">
                  <c:v>0.40307999999999999</c:v>
                </c:pt>
                <c:pt idx="4">
                  <c:v>0.39334599999999997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Crop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0.50570899999999996</c:v>
                </c:pt>
                <c:pt idx="1">
                  <c:v>0.49853399999999998</c:v>
                </c:pt>
                <c:pt idx="2">
                  <c:v>0.45558933333333301</c:v>
                </c:pt>
                <c:pt idx="3">
                  <c:v>0.40607500000000002</c:v>
                </c:pt>
                <c:pt idx="4">
                  <c:v>0.34638566666666698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2.9011333333333299E-2</c:v>
                </c:pt>
                <c:pt idx="1">
                  <c:v>4.1871999999999999E-2</c:v>
                </c:pt>
                <c:pt idx="2">
                  <c:v>3.37376666666667E-2</c:v>
                </c:pt>
                <c:pt idx="3">
                  <c:v>4.1446999999999998E-2</c:v>
                </c:pt>
                <c:pt idx="4">
                  <c:v>3.2765333333333299E-2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4.09333333333333E-4</c:v>
                </c:pt>
                <c:pt idx="1">
                  <c:v>1.06533333333333E-3</c:v>
                </c:pt>
                <c:pt idx="2">
                  <c:v>1.578E-3</c:v>
                </c:pt>
                <c:pt idx="3">
                  <c:v>1.23866666666667E-3</c:v>
                </c:pt>
                <c:pt idx="4">
                  <c:v>1.74466666666667E-3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Grass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Sheet1!$G$2:$G$6</c:f>
              <c:numCache>
                <c:formatCode>General</c:formatCode>
                <c:ptCount val="5"/>
                <c:pt idx="0">
                  <c:v>5.6551999999999998E-2</c:v>
                </c:pt>
                <c:pt idx="1">
                  <c:v>9.9181666666666696E-2</c:v>
                </c:pt>
                <c:pt idx="2">
                  <c:v>0.115541666666667</c:v>
                </c:pt>
                <c:pt idx="3">
                  <c:v>0.13635266666666701</c:v>
                </c:pt>
                <c:pt idx="4">
                  <c:v>0.21314466666666701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703096"/>
        <c:axId val="259706624"/>
      </c:barChart>
      <c:catAx>
        <c:axId val="25970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706624"/>
        <c:crosses val="autoZero"/>
        <c:auto val="1"/>
        <c:lblAlgn val="ctr"/>
        <c:lblOffset val="100"/>
        <c:noMultiLvlLbl val="0"/>
      </c:catAx>
      <c:valAx>
        <c:axId val="25970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703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ST HMSVC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2.5942E-2</c:v>
                </c:pt>
                <c:pt idx="1">
                  <c:v>1.7120666666666701E-2</c:v>
                </c:pt>
                <c:pt idx="2">
                  <c:v>1.4245333333333301E-2</c:v>
                </c:pt>
                <c:pt idx="3">
                  <c:v>1.37553333333333E-2</c:v>
                </c:pt>
                <c:pt idx="4">
                  <c:v>1.7864999999999999E-2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0.36353166666666697</c:v>
                </c:pt>
                <c:pt idx="1">
                  <c:v>0.35519166666666702</c:v>
                </c:pt>
                <c:pt idx="2">
                  <c:v>0.38416133333333302</c:v>
                </c:pt>
                <c:pt idx="3">
                  <c:v>0.38115766666666701</c:v>
                </c:pt>
                <c:pt idx="4">
                  <c:v>0.40007266666666702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Crop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0.50735566666666698</c:v>
                </c:pt>
                <c:pt idx="1">
                  <c:v>0.46663233333333298</c:v>
                </c:pt>
                <c:pt idx="2">
                  <c:v>0.423925</c:v>
                </c:pt>
                <c:pt idx="3">
                  <c:v>0.369796333333333</c:v>
                </c:pt>
                <c:pt idx="4">
                  <c:v>0.35214733333333298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1.82413333333333E-2</c:v>
                </c:pt>
                <c:pt idx="1">
                  <c:v>5.5687666666666698E-2</c:v>
                </c:pt>
                <c:pt idx="2">
                  <c:v>4.1853333333333298E-2</c:v>
                </c:pt>
                <c:pt idx="3">
                  <c:v>2.862E-2</c:v>
                </c:pt>
                <c:pt idx="4">
                  <c:v>3.3719333333333303E-2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3.7800000000000003E-4</c:v>
                </c:pt>
                <c:pt idx="1">
                  <c:v>1.2813333333333301E-3</c:v>
                </c:pt>
                <c:pt idx="2">
                  <c:v>1.7223333333333301E-3</c:v>
                </c:pt>
                <c:pt idx="3">
                  <c:v>1.8276666666666699E-3</c:v>
                </c:pt>
                <c:pt idx="4">
                  <c:v>1.58633333333333E-3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Grass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Sheet1!$G$2:$G$6</c:f>
              <c:numCache>
                <c:formatCode>General</c:formatCode>
                <c:ptCount val="5"/>
                <c:pt idx="0">
                  <c:v>8.4551333333333298E-2</c:v>
                </c:pt>
                <c:pt idx="1">
                  <c:v>0.104086333333333</c:v>
                </c:pt>
                <c:pt idx="2">
                  <c:v>0.134092666666667</c:v>
                </c:pt>
                <c:pt idx="3">
                  <c:v>0.204843</c:v>
                </c:pt>
                <c:pt idx="4">
                  <c:v>0.194609333333333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703880"/>
        <c:axId val="259704272"/>
      </c:barChart>
      <c:catAx>
        <c:axId val="25970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704272"/>
        <c:crosses val="autoZero"/>
        <c:auto val="1"/>
        <c:lblAlgn val="ctr"/>
        <c:lblOffset val="100"/>
        <c:noMultiLvlLbl val="0"/>
      </c:catAx>
      <c:valAx>
        <c:axId val="25970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703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40C77-16F1-4957-A453-22DDD80F6D4F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7C6FC-2DA8-48E4-A8D0-27848075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6FC-2DA8-48E4-A8D0-2784807552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8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computationally burdensome,</a:t>
            </a:r>
            <a:r>
              <a:rPr lang="en-US" baseline="0" dirty="0" smtClean="0"/>
              <a:t> but also parallelizable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AF04-938B-40C5-8280-68D2A55C51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2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6FC-2DA8-48E4-A8D0-2784807552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6FC-2DA8-48E4-A8D0-2784807552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72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6FC-2DA8-48E4-A8D0-2784807552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70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6FC-2DA8-48E4-A8D0-2784807552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26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6FC-2DA8-48E4-A8D0-2784807552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3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6FC-2DA8-48E4-A8D0-2784807552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2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6FC-2DA8-48E4-A8D0-2784807552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4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6FC-2DA8-48E4-A8D0-2784807552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68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6FC-2DA8-48E4-A8D0-2784807552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8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6FC-2DA8-48E4-A8D0-2784807552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6FC-2DA8-48E4-A8D0-2784807552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9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6FC-2DA8-48E4-A8D0-2784807552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7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6FC-2DA8-48E4-A8D0-2784807552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4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404A-6E70-4C13-AC74-5750D4E2DCA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C85-5B85-4522-88E5-F681E0C7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9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404A-6E70-4C13-AC74-5750D4E2DCA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C85-5B85-4522-88E5-F681E0C7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6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404A-6E70-4C13-AC74-5750D4E2DCA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C85-5B85-4522-88E5-F681E0C7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8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404A-6E70-4C13-AC74-5750D4E2DCA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C85-5B85-4522-88E5-F681E0C7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404A-6E70-4C13-AC74-5750D4E2DCA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C85-5B85-4522-88E5-F681E0C7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6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404A-6E70-4C13-AC74-5750D4E2DCA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C85-5B85-4522-88E5-F681E0C7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1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404A-6E70-4C13-AC74-5750D4E2DCA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C85-5B85-4522-88E5-F681E0C7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4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404A-6E70-4C13-AC74-5750D4E2DCA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C85-5B85-4522-88E5-F681E0C7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404A-6E70-4C13-AC74-5750D4E2DCA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C85-5B85-4522-88E5-F681E0C7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4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404A-6E70-4C13-AC74-5750D4E2DCA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C85-5B85-4522-88E5-F681E0C7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4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404A-6E70-4C13-AC74-5750D4E2DCA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C85-5B85-4522-88E5-F681E0C7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7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404A-6E70-4C13-AC74-5750D4E2DCA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8C85-5B85-4522-88E5-F681E0C7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6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b="1" dirty="0" smtClean="0"/>
              <a:t>A Spatial-Temporal Contextual Kernel Method</a:t>
            </a:r>
            <a:br>
              <a:rPr lang="en-US" sz="3400" b="1" dirty="0" smtClean="0"/>
            </a:br>
            <a:r>
              <a:rPr lang="en-US" sz="3400" b="1" dirty="0" smtClean="0"/>
              <a:t>for Generating High-Quality Land-Cover Time Series</a:t>
            </a:r>
            <a:endParaRPr lang="en-US" sz="3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Adam </a:t>
            </a:r>
            <a:r>
              <a:rPr lang="en-US" sz="2000" dirty="0" err="1" smtClean="0"/>
              <a:t>Wehmann</a:t>
            </a:r>
            <a:endParaRPr lang="en-US" sz="2000" dirty="0" smtClean="0"/>
          </a:p>
          <a:p>
            <a:r>
              <a:rPr lang="en-US" sz="2000" dirty="0" smtClean="0"/>
              <a:t>Thesis Defense Presentation</a:t>
            </a:r>
          </a:p>
          <a:p>
            <a:r>
              <a:rPr lang="en-US" sz="2000" dirty="0" smtClean="0"/>
              <a:t>23 April 2014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9596" y="724477"/>
            <a:ext cx="353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Email: wehmann.2@osu.edu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0393" y="585977"/>
            <a:ext cx="353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Department of Geography</a:t>
            </a:r>
          </a:p>
          <a:p>
            <a:pPr algn="r"/>
            <a:r>
              <a:rPr lang="en-US" dirty="0" smtClean="0"/>
              <a:t>The Ohio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3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Automatically categorize measurements into informative land-cover classes.</a:t>
            </a:r>
          </a:p>
          <a:p>
            <a:endParaRPr lang="en-US" dirty="0"/>
          </a:p>
          <a:p>
            <a:r>
              <a:rPr lang="en-US" dirty="0" smtClean="0"/>
              <a:t>In remote sensing, the </a:t>
            </a:r>
            <a:r>
              <a:rPr lang="en-US" b="1" dirty="0" smtClean="0"/>
              <a:t>Support Vector Machine</a:t>
            </a:r>
            <a:r>
              <a:rPr lang="en-US" dirty="0" smtClean="0"/>
              <a:t> is a leading non-contextual technique.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/>
          </a:p>
        </p:txBody>
      </p:sp>
      <p:pic>
        <p:nvPicPr>
          <p:cNvPr id="1026" name="Picture 2" descr="http://upload.wikimedia.org/wikipedia/commons/2/2a/Svm_max_sep_hyperplane_with_margi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818" y="1825625"/>
            <a:ext cx="40383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63000" y="5899964"/>
            <a:ext cx="314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Image Source: Wikimedia Commons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30400" y="4918883"/>
            <a:ext cx="4089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See also: Huang et al., 2002; </a:t>
            </a:r>
            <a:r>
              <a:rPr lang="en-US" sz="1200" dirty="0" err="1" smtClean="0"/>
              <a:t>Foody</a:t>
            </a:r>
            <a:r>
              <a:rPr lang="en-US" sz="1200" dirty="0" smtClean="0"/>
              <a:t> and </a:t>
            </a:r>
            <a:r>
              <a:rPr lang="en-US" sz="1200" dirty="0" err="1" smtClean="0"/>
              <a:t>Mathur</a:t>
            </a:r>
            <a:r>
              <a:rPr lang="en-US" sz="1200" dirty="0" smtClean="0"/>
              <a:t>, 2004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Classification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site-specific information to make classification decisions.</a:t>
            </a:r>
          </a:p>
          <a:p>
            <a:endParaRPr lang="en-US" dirty="0"/>
          </a:p>
          <a:p>
            <a:r>
              <a:rPr lang="en-US" dirty="0"/>
              <a:t>Aids in discrimination under:</a:t>
            </a:r>
          </a:p>
          <a:p>
            <a:pPr lvl="1"/>
            <a:r>
              <a:rPr lang="en-US" dirty="0"/>
              <a:t>high within-class spectral variability</a:t>
            </a:r>
          </a:p>
          <a:p>
            <a:pPr lvl="1"/>
            <a:r>
              <a:rPr lang="en-US" dirty="0"/>
              <a:t>low between-class spectral variability</a:t>
            </a:r>
          </a:p>
          <a:p>
            <a:pPr lvl="1"/>
            <a:r>
              <a:rPr lang="en-US" dirty="0"/>
              <a:t>mismatch between thematic and spatial resolutions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 of 23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4150" y="5231032"/>
            <a:ext cx="3949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July 17, 2008 -- Chillicothe, Ohio (Ross County)</a:t>
            </a:r>
            <a:endParaRPr lang="en-US" sz="1200" dirty="0"/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9007"/>
            <a:ext cx="5181600" cy="264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8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2450"/>
            <a:ext cx="3424646" cy="4351338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Object-Based Image Analysis</a:t>
            </a:r>
          </a:p>
          <a:p>
            <a:r>
              <a:rPr lang="en-US" sz="2000" dirty="0" smtClean="0"/>
              <a:t>calculate </a:t>
            </a:r>
            <a:r>
              <a:rPr lang="en-US" sz="2000" i="1" dirty="0" smtClean="0"/>
              <a:t>textural, topological, and shape-based measures </a:t>
            </a:r>
            <a:r>
              <a:rPr lang="en-US" sz="2000" dirty="0" smtClean="0"/>
              <a:t>for image objects for use in classification</a:t>
            </a:r>
          </a:p>
          <a:p>
            <a:r>
              <a:rPr lang="en-US" sz="2000" dirty="0" smtClean="0"/>
              <a:t>typically performed with </a:t>
            </a:r>
            <a:r>
              <a:rPr lang="en-US" sz="2000" i="1" dirty="0" smtClean="0"/>
              <a:t>significant human interaction </a:t>
            </a:r>
            <a:r>
              <a:rPr lang="en-US" sz="2000" dirty="0" smtClean="0"/>
              <a:t>through specification of ad hoc rules</a:t>
            </a:r>
          </a:p>
          <a:p>
            <a:r>
              <a:rPr lang="en-US" sz="2000" dirty="0" smtClean="0"/>
              <a:t>unclear methodology to generalize to temporal domain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83677" y="1822450"/>
            <a:ext cx="3424646" cy="4351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Markov Random Field Models</a:t>
            </a:r>
          </a:p>
          <a:p>
            <a:r>
              <a:rPr lang="en-US" sz="2000" dirty="0" smtClean="0"/>
              <a:t>statistically model contextual </a:t>
            </a:r>
            <a:r>
              <a:rPr lang="en-US" sz="2000" i="1" dirty="0" smtClean="0"/>
              <a:t>relationships within image structure </a:t>
            </a:r>
            <a:r>
              <a:rPr lang="en-US" sz="2000" dirty="0" smtClean="0"/>
              <a:t>as prior information</a:t>
            </a:r>
          </a:p>
          <a:p>
            <a:pPr lvl="1"/>
            <a:r>
              <a:rPr lang="en-US" sz="1600" dirty="0" smtClean="0"/>
              <a:t>e.g. pixel-level, object-level, multi-scale</a:t>
            </a:r>
          </a:p>
          <a:p>
            <a:r>
              <a:rPr lang="en-US" sz="2000" dirty="0" smtClean="0"/>
              <a:t>automatable, flexible, and adaptive</a:t>
            </a:r>
          </a:p>
          <a:p>
            <a:r>
              <a:rPr lang="en-US" sz="2000" dirty="0" smtClean="0"/>
              <a:t>highly dependent on initial non-contextual classification results</a:t>
            </a:r>
          </a:p>
          <a:p>
            <a:endParaRPr lang="en-US" sz="2000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7929154" y="1822450"/>
            <a:ext cx="3424646" cy="4351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Contextual Kernel Methods</a:t>
            </a:r>
          </a:p>
          <a:p>
            <a:r>
              <a:rPr lang="en-US" sz="2000" dirty="0" smtClean="0"/>
              <a:t>exploit similarity of data in a </a:t>
            </a:r>
            <a:r>
              <a:rPr lang="en-US" sz="2000" i="1" dirty="0" smtClean="0"/>
              <a:t>transformed feature space</a:t>
            </a:r>
            <a:endParaRPr lang="en-US" sz="2000" i="1" dirty="0"/>
          </a:p>
          <a:p>
            <a:r>
              <a:rPr lang="en-US" sz="2000" dirty="0" smtClean="0"/>
              <a:t>flexible incorporation of </a:t>
            </a:r>
            <a:r>
              <a:rPr lang="en-US" sz="2000" i="1" dirty="0" smtClean="0"/>
              <a:t>domain knowledge and prior information </a:t>
            </a:r>
            <a:r>
              <a:rPr lang="en-US" sz="2000" dirty="0" smtClean="0"/>
              <a:t>to learn general relationships in data</a:t>
            </a:r>
          </a:p>
          <a:p>
            <a:r>
              <a:rPr lang="en-US" sz="2000" dirty="0" smtClean="0"/>
              <a:t>typically simple combinations of local statistical information as context from remote sensing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5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pload.wikimedia.org/wikipedia/commons/1/1b/Kernel_Machin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029282"/>
            <a:ext cx="6172200" cy="278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Method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000" dirty="0" smtClean="0"/>
              <a:t>“</a:t>
            </a:r>
            <a:r>
              <a:rPr lang="en-US" sz="2000" dirty="0"/>
              <a:t>A complex pattern-classification problem, cast in a high-dimensional space nonlinearly, is more likely to be linearly separable than in a low-dimensional space, provided that the space is not densely populated.”</a:t>
            </a:r>
          </a:p>
          <a:p>
            <a:pPr lvl="1"/>
            <a:endParaRPr lang="en-US" sz="1800" i="1" dirty="0" smtClean="0"/>
          </a:p>
          <a:p>
            <a:pPr lvl="1"/>
            <a:r>
              <a:rPr lang="en-US" sz="1800" i="1" dirty="0" smtClean="0"/>
              <a:t>Cover</a:t>
            </a:r>
            <a:r>
              <a:rPr lang="en-US" sz="1800" i="1" dirty="0"/>
              <a:t>, T</a:t>
            </a:r>
            <a:r>
              <a:rPr lang="en-US" sz="1800" i="1" dirty="0" smtClean="0"/>
              <a:t>. M., </a:t>
            </a:r>
            <a:r>
              <a:rPr lang="en-US" sz="1800" i="1" dirty="0"/>
              <a:t>Geometrical and </a:t>
            </a:r>
            <a:r>
              <a:rPr lang="en-US" sz="1800" i="1" dirty="0" smtClean="0"/>
              <a:t>statistical </a:t>
            </a:r>
            <a:r>
              <a:rPr lang="en-US" sz="1800" i="1" dirty="0"/>
              <a:t>properties of systems of linear inequalities with applications in pattern recognition, 1965</a:t>
            </a:r>
            <a:endParaRPr lang="en-US" sz="18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 of 23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04200" y="4909364"/>
            <a:ext cx="314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Image Source: Wikimedia Commons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7897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Markovian</a:t>
            </a:r>
            <a:r>
              <a:rPr lang="en-US" dirty="0" smtClean="0"/>
              <a:t>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energy function for the Markov Random Field model used in Liu and </a:t>
            </a:r>
            <a:r>
              <a:rPr lang="en-US" dirty="0" err="1" smtClean="0"/>
              <a:t>Cai</a:t>
            </a:r>
            <a:r>
              <a:rPr lang="en-US" dirty="0" smtClean="0"/>
              <a:t> (2012):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9548559"/>
                  </p:ext>
                </p:extLst>
              </p:nvPr>
            </p:nvGraphicFramePr>
            <p:xfrm>
              <a:off x="1117600" y="2693152"/>
              <a:ext cx="10076180" cy="3483811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473200"/>
                    <a:gridCol w="5130800"/>
                    <a:gridCol w="3472180"/>
                  </a:tblGrid>
                  <a:tr h="960120"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aseline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400" baseline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baseline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aseline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aseline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 baseline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aseline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baseline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baseline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 baseline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400" i="1" baseline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baseline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aseline="0">
                                                    <a:latin typeface="Cambria Math" panose="02040503050406030204" pitchFamily="18" charset="0"/>
                                                  </a:rPr>
                                                  <m:t>𝒚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sz="2400" i="1" baseline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baseline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𝜕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baseline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ctrlPr>
                                                      <a:rPr lang="en-US" sz="2400" i="1" baseline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400" baseline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400" baseline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aseline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unc>
                                  <m:funcPr>
                                    <m:ctrlPr>
                                      <a:rPr lang="en-US" sz="2400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aseline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2400" baseline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2400" i="1" baseline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 baseline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aseline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aseline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 baseline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aseline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aseline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US" sz="2400" baseline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sz="2400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baseline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aseline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baseline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400" i="1" baseline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aseline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2400" baseline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 baseline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aseline="0">
                                            <a:latin typeface="Cambria Math" panose="02040503050406030204" pitchFamily="18" charset="0"/>
                                          </a:rPr>
                                          <m:t>ℰ</m:t>
                                        </m:r>
                                      </m:e>
                                      <m:sub>
                                        <m:r>
                                          <a:rPr lang="en-US" sz="2400" baseline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aseline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aseline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400" i="1" baseline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 baseline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aseline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aseline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 baseline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aseline="0"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400" i="1" baseline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aseline="0">
                                                    <a:latin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aseline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sz="2400" i="1" baseline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baseline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d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US" sz="24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4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kern="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3039">
                    <a:tc>
                      <a:txBody>
                        <a:bodyPr/>
                        <a:lstStyle/>
                        <a:p>
                          <a:pPr marL="457200" marR="0" algn="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457200" marR="0" algn="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kern="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640080" marR="0" marT="0" marB="0" anchor="ctr"/>
                    </a:tc>
                  </a:tr>
                  <a:tr h="423039">
                    <a:tc>
                      <a:txBody>
                        <a:bodyPr/>
                        <a:lstStyle/>
                        <a:p>
                          <a:pPr marL="45720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45720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ℇ</m:t>
                                  </m:r>
                                </m:e>
                                <m:sub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sz="2000" kern="50" baseline="0">
                                  <a:effectLst/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sz="2000" i="1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000" kern="50" baseline="0" dirty="0"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50" dirty="0">
                              <a:effectLst/>
                            </a:rPr>
                            <a:t>spatial energy</a:t>
                          </a:r>
                          <a:endParaRPr lang="en-US" sz="2000" kern="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423039">
                    <a:tc>
                      <a:txBody>
                        <a:bodyPr/>
                        <a:lstStyle/>
                        <a:p>
                          <a:pPr marL="45720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45720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ℇ</m:t>
                                  </m:r>
                                </m:e>
                                <m:sub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sz="2000" kern="50" baseline="0">
                                  <a:effectLst/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sz="2000" i="1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000" kern="50" baseline="0" dirty="0"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50" dirty="0">
                              <a:effectLst/>
                            </a:rPr>
                            <a:t>past temporal energy</a:t>
                          </a:r>
                          <a:endParaRPr lang="en-US" sz="2000" kern="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423039">
                    <a:tc>
                      <a:txBody>
                        <a:bodyPr/>
                        <a:lstStyle/>
                        <a:p>
                          <a:pPr marL="45720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45720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kern="50" baseline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50" baseline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sz="2000" kern="50" baseline="0">
                                  <a:effectLst/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sz="2000" i="1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000" kern="50" baseline="0" dirty="0"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50" dirty="0">
                              <a:effectLst/>
                            </a:rPr>
                            <a:t>future temporal energy</a:t>
                          </a:r>
                          <a:endParaRPr lang="en-US" sz="2000" kern="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423039">
                    <a:tc>
                      <a:txBody>
                        <a:bodyPr/>
                        <a:lstStyle/>
                        <a:p>
                          <a:pPr marL="45720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45720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ℇ</m:t>
                                  </m:r>
                                </m:e>
                                <m:sub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,4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sz="2000" kern="50" baseline="0">
                                  <a:effectLst/>
                                  <a:latin typeface="Cambria Math" panose="02040503050406030204" pitchFamily="18" charset="0"/>
                                </a:rPr>
                                <m:t>=   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sz="2000" i="1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⇏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000" kern="50" baseline="0" dirty="0"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50" dirty="0">
                              <a:effectLst/>
                            </a:rPr>
                            <a:t>past temporal penalty</a:t>
                          </a:r>
                          <a:endParaRPr lang="en-US" sz="2000" kern="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45720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ℇ</m:t>
                                  </m:r>
                                </m:e>
                                <m:sub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,5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sz="2000" kern="50" baseline="0">
                                  <a:effectLst/>
                                  <a:latin typeface="Cambria Math" panose="02040503050406030204" pitchFamily="18" charset="0"/>
                                </a:rPr>
                                <m:t>=   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sz="2000" i="1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r>
                                    <a:rPr lang="en-US" sz="2000" kern="50" baseline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sz="2000" i="1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kern="5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⇏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kern="5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2000" kern="50" baseline="0" dirty="0"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50" dirty="0">
                              <a:effectLst/>
                            </a:rPr>
                            <a:t>future temporal penalty</a:t>
                          </a:r>
                          <a:endParaRPr lang="en-US" sz="2000" kern="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9548559"/>
                  </p:ext>
                </p:extLst>
              </p:nvPr>
            </p:nvGraphicFramePr>
            <p:xfrm>
              <a:off x="1117600" y="2693152"/>
              <a:ext cx="10076180" cy="3483811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473200"/>
                    <a:gridCol w="5130800"/>
                    <a:gridCol w="3472180"/>
                  </a:tblGrid>
                  <a:tr h="998474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0">
                          <a:blip r:embed="rId3"/>
                          <a:stretch>
                            <a:fillRect b="-3231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4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kern="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3039">
                    <a:tc>
                      <a:txBody>
                        <a:bodyPr/>
                        <a:lstStyle/>
                        <a:p>
                          <a:pPr marL="457200" marR="0" algn="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457200" marR="0" algn="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kern="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640080" marR="0" marT="0" marB="0" anchor="ctr"/>
                    </a:tc>
                  </a:tr>
                  <a:tr h="423039">
                    <a:tc>
                      <a:txBody>
                        <a:bodyPr/>
                        <a:lstStyle/>
                        <a:p>
                          <a:pPr marL="45720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0">
                          <a:blip r:embed="rId3"/>
                          <a:stretch>
                            <a:fillRect l="-28741" t="-339130" r="-67696" b="-5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50" dirty="0">
                              <a:effectLst/>
                            </a:rPr>
                            <a:t>spatial energy</a:t>
                          </a:r>
                          <a:endParaRPr lang="en-US" sz="2000" kern="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423039">
                    <a:tc>
                      <a:txBody>
                        <a:bodyPr/>
                        <a:lstStyle/>
                        <a:p>
                          <a:pPr marL="45720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0">
                          <a:blip r:embed="rId3"/>
                          <a:stretch>
                            <a:fillRect l="-28741" t="-432857" r="-67696" b="-4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50" dirty="0">
                              <a:effectLst/>
                            </a:rPr>
                            <a:t>past temporal energy</a:t>
                          </a:r>
                          <a:endParaRPr lang="en-US" sz="2000" kern="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423039">
                    <a:tc>
                      <a:txBody>
                        <a:bodyPr/>
                        <a:lstStyle/>
                        <a:p>
                          <a:pPr marL="45720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0">
                          <a:blip r:embed="rId3"/>
                          <a:stretch>
                            <a:fillRect l="-28741" t="-532857" r="-67696" b="-3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50" dirty="0">
                              <a:effectLst/>
                            </a:rPr>
                            <a:t>future temporal energy</a:t>
                          </a:r>
                          <a:endParaRPr lang="en-US" sz="2000" kern="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423039">
                    <a:tc>
                      <a:txBody>
                        <a:bodyPr/>
                        <a:lstStyle/>
                        <a:p>
                          <a:pPr marL="45720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0">
                          <a:blip r:embed="rId3"/>
                          <a:stretch>
                            <a:fillRect l="-28741" t="-642029" r="-67696" b="-2637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50" dirty="0">
                              <a:effectLst/>
                            </a:rPr>
                            <a:t>past temporal penalty</a:t>
                          </a:r>
                          <a:endParaRPr lang="en-US" sz="2000" kern="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70142">
                    <a:tc>
                      <a:txBody>
                        <a:bodyPr/>
                        <a:lstStyle/>
                        <a:p>
                          <a:pPr marL="45720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kern="50" baseline="0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0">
                          <a:blip r:embed="rId3"/>
                          <a:stretch>
                            <a:fillRect l="-28741" t="-839344" r="-67696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50" dirty="0">
                              <a:effectLst/>
                            </a:rPr>
                            <a:t>future temporal penalty</a:t>
                          </a:r>
                          <a:endParaRPr lang="en-US" sz="2000" kern="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571500" y="4978400"/>
            <a:ext cx="224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contextual information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9300" y="2451792"/>
            <a:ext cx="201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label at pixel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3000" y="3693517"/>
            <a:ext cx="267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labels at neighbors to pixel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693516"/>
            <a:ext cx="201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likelihood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9000" y="3704030"/>
            <a:ext cx="201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prior information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3650" y="3693515"/>
            <a:ext cx="119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weight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2632" y="3704030"/>
            <a:ext cx="201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spectral data at pixel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14700" y="3441700"/>
            <a:ext cx="0" cy="25181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 rot="-5400000">
            <a:off x="6257261" y="2917895"/>
            <a:ext cx="109280" cy="1301750"/>
          </a:xfrm>
          <a:prstGeom prst="leftBrac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848600" y="3441700"/>
            <a:ext cx="0" cy="25181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-5400000">
            <a:off x="8953122" y="2701012"/>
            <a:ext cx="88900" cy="1755896"/>
          </a:xfrm>
          <a:prstGeom prst="leftBrac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-5400000">
            <a:off x="4006005" y="3159527"/>
            <a:ext cx="99090" cy="828676"/>
          </a:xfrm>
          <a:prstGeom prst="leftBrac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611815" y="2759569"/>
            <a:ext cx="0" cy="25091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Methods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2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Markovian</a:t>
            </a:r>
            <a:r>
              <a:rPr lang="en-US" dirty="0" smtClean="0"/>
              <a:t> Kernel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Decision rule can be equivalently expressed as a kernel expansion involving: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914400" lvl="2" indent="0">
                  <a:buNone/>
                </a:pPr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600" dirty="0" smtClean="0"/>
                  <a:t> are weights to be learned and:</a:t>
                </a:r>
              </a:p>
              <a:p>
                <a:pPr marL="914400" lvl="2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Generalization of method of Moser and </a:t>
                </a:r>
                <a:r>
                  <a:rPr lang="en-US" dirty="0" err="1" smtClean="0"/>
                  <a:t>Serpico</a:t>
                </a:r>
                <a:r>
                  <a:rPr lang="en-US" dirty="0" smtClean="0"/>
                  <a:t> (2013).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54" t="-280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Methods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33624" y="3372464"/>
            <a:ext cx="201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 kernel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-5400000">
            <a:off x="6876239" y="2622473"/>
            <a:ext cx="109280" cy="1301750"/>
          </a:xfrm>
          <a:prstGeom prst="leftBrac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3400" y="3372464"/>
            <a:ext cx="119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weight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388350" y="3120649"/>
            <a:ext cx="0" cy="25181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59324" y="3372463"/>
            <a:ext cx="174771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contextual feature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094274" y="3120648"/>
            <a:ext cx="0" cy="25181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3930" y="3327988"/>
            <a:ext cx="174771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spectral data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738880" y="3076173"/>
            <a:ext cx="0" cy="25181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65524" y="5696345"/>
            <a:ext cx="119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bandwidth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135424" y="5463483"/>
            <a:ext cx="0" cy="25181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0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Reformulating as kernel:</a:t>
            </a:r>
          </a:p>
          <a:p>
            <a:pPr lvl="1"/>
            <a:r>
              <a:rPr lang="en-US" dirty="0" smtClean="0"/>
              <a:t>integrates Support Vector Machine with Markov Random Field</a:t>
            </a:r>
          </a:p>
          <a:p>
            <a:pPr lvl="1"/>
            <a:r>
              <a:rPr lang="en-US" dirty="0" smtClean="0"/>
              <a:t>allows non-linear and margin-maximized decisions to be made about contextual information</a:t>
            </a:r>
          </a:p>
          <a:p>
            <a:pPr lvl="1"/>
            <a:r>
              <a:rPr lang="en-US" dirty="0" smtClean="0"/>
              <a:t>allows arbitrary input data dimensionality</a:t>
            </a:r>
          </a:p>
          <a:p>
            <a:pPr lvl="1"/>
            <a:r>
              <a:rPr lang="en-US" dirty="0" smtClean="0"/>
              <a:t>creates sparsely supported decision surfaces</a:t>
            </a:r>
          </a:p>
          <a:p>
            <a:r>
              <a:rPr lang="en-US" dirty="0" smtClean="0"/>
              <a:t>Use in a Spatial-Temporal </a:t>
            </a:r>
            <a:r>
              <a:rPr lang="en-US" dirty="0" err="1" smtClean="0"/>
              <a:t>Markovian</a:t>
            </a:r>
            <a:r>
              <a:rPr lang="en-US" dirty="0" smtClean="0"/>
              <a:t> Support Vector Classifier:</a:t>
            </a:r>
          </a:p>
          <a:p>
            <a:pPr lvl="1"/>
            <a:r>
              <a:rPr lang="en-US" dirty="0" smtClean="0"/>
              <a:t>iterative</a:t>
            </a:r>
          </a:p>
          <a:p>
            <a:pPr lvl="1"/>
            <a:r>
              <a:rPr lang="en-US" dirty="0" smtClean="0"/>
              <a:t>hierarchical</a:t>
            </a:r>
          </a:p>
          <a:p>
            <a:r>
              <a:rPr lang="en-US" dirty="0" smtClean="0"/>
              <a:t>i.e. ST HMSVC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Methods</a:t>
            </a:r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/>
          <a:stretch/>
        </p:blipFill>
        <p:spPr bwMode="auto">
          <a:xfrm>
            <a:off x="6477000" y="2019300"/>
            <a:ext cx="4673599" cy="3987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0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22" y="172300"/>
            <a:ext cx="9486105" cy="65363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6277" y="5235472"/>
            <a:ext cx="3955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Spatial-Temporal Hierarchical </a:t>
            </a:r>
            <a:r>
              <a:rPr lang="en-US" sz="2400" b="1" dirty="0" err="1" smtClean="0"/>
              <a:t>Markovian</a:t>
            </a:r>
            <a:r>
              <a:rPr lang="en-US" sz="2400" b="1" dirty="0" smtClean="0"/>
              <a:t> Support Vector Classifier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06735" y="6435801"/>
            <a:ext cx="3246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Y(iteration, time, </a:t>
            </a:r>
            <a:r>
              <a:rPr lang="en-US" sz="1400" dirty="0" err="1" smtClean="0"/>
              <a:t>subproblem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499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2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55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Appalachian Ohio Case Study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Ross County, Ohio</a:t>
            </a:r>
          </a:p>
          <a:p>
            <a:pPr lvl="1"/>
            <a:r>
              <a:rPr lang="en-US" dirty="0" smtClean="0"/>
              <a:t>dominated by agricultural use</a:t>
            </a:r>
          </a:p>
          <a:p>
            <a:pPr lvl="1"/>
            <a:r>
              <a:rPr lang="en-US" dirty="0" smtClean="0"/>
              <a:t>less forest coverage than surrounding counties</a:t>
            </a:r>
          </a:p>
          <a:p>
            <a:pPr lvl="1"/>
            <a:r>
              <a:rPr lang="en-US" dirty="0" smtClean="0"/>
              <a:t>some mining activities and urban expansion</a:t>
            </a:r>
          </a:p>
          <a:p>
            <a:r>
              <a:rPr lang="en-US" dirty="0" smtClean="0"/>
              <a:t>Time Period</a:t>
            </a:r>
          </a:p>
          <a:p>
            <a:pPr lvl="1"/>
            <a:r>
              <a:rPr lang="en-US" dirty="0" smtClean="0"/>
              <a:t>1988 – 2008 in five year intervals</a:t>
            </a:r>
          </a:p>
          <a:p>
            <a:pPr lvl="1"/>
            <a:r>
              <a:rPr lang="en-US" dirty="0" smtClean="0"/>
              <a:t>summer acquisition dates</a:t>
            </a:r>
          </a:p>
          <a:p>
            <a:r>
              <a:rPr lang="en-US" dirty="0" smtClean="0"/>
              <a:t>Sensor</a:t>
            </a:r>
          </a:p>
          <a:p>
            <a:pPr lvl="1"/>
            <a:r>
              <a:rPr lang="en-US" dirty="0" smtClean="0"/>
              <a:t>Landsat-5 TM</a:t>
            </a:r>
          </a:p>
          <a:p>
            <a:pPr lvl="1"/>
            <a:r>
              <a:rPr lang="en-US" dirty="0" smtClean="0"/>
              <a:t>30 m ground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Data courtesy of Liu and </a:t>
            </a:r>
            <a:r>
              <a:rPr lang="en-US" dirty="0" err="1" smtClean="0"/>
              <a:t>Cai</a:t>
            </a:r>
            <a:r>
              <a:rPr lang="en-US" dirty="0" smtClean="0"/>
              <a:t> 2012</a:t>
            </a:r>
          </a:p>
          <a:p>
            <a:endParaRPr lang="en-US" dirty="0"/>
          </a:p>
          <a:p>
            <a:r>
              <a:rPr lang="en-US" dirty="0" smtClean="0"/>
              <a:t>Illogical Transitions: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31203"/>
              </p:ext>
            </p:extLst>
          </p:nvPr>
        </p:nvGraphicFramePr>
        <p:xfrm>
          <a:off x="6172200" y="3264059"/>
          <a:ext cx="5232399" cy="28308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63686"/>
                <a:gridCol w="733582"/>
                <a:gridCol w="655096"/>
                <a:gridCol w="655096"/>
                <a:gridCol w="655096"/>
                <a:gridCol w="713700"/>
                <a:gridCol w="65614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effectLst/>
                        </a:rPr>
                        <a:t>To</a:t>
                      </a:r>
                      <a:endParaRPr lang="en-US" sz="28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effectLst/>
                        </a:rPr>
                        <a:t>From</a:t>
                      </a:r>
                      <a:endParaRPr lang="en-US" sz="28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50" dirty="0" smtClean="0">
                          <a:effectLst/>
                        </a:rPr>
                        <a:t>Water</a:t>
                      </a:r>
                      <a:endParaRPr lang="en-US" sz="1800" b="0" i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50" dirty="0" smtClean="0">
                          <a:effectLst/>
                        </a:rPr>
                        <a:t>Forest</a:t>
                      </a:r>
                      <a:endParaRPr lang="en-US" sz="1800" b="0" i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50" dirty="0" smtClean="0">
                          <a:effectLst/>
                        </a:rPr>
                        <a:t>Crop</a:t>
                      </a:r>
                      <a:endParaRPr lang="en-US" sz="1800" b="0" i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50" dirty="0" smtClean="0">
                          <a:effectLst/>
                        </a:rPr>
                        <a:t>Urban</a:t>
                      </a:r>
                      <a:endParaRPr lang="en-US" sz="1800" b="0" i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50" dirty="0" smtClean="0">
                          <a:effectLst/>
                        </a:rPr>
                        <a:t>Mine</a:t>
                      </a:r>
                      <a:endParaRPr lang="en-US" sz="1800" b="0" i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50" dirty="0" smtClean="0">
                          <a:effectLst/>
                        </a:rPr>
                        <a:t>Grass / Shrub</a:t>
                      </a:r>
                      <a:endParaRPr lang="en-US" sz="1800" b="0" i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kern="50" dirty="0">
                          <a:effectLst/>
                        </a:rPr>
                        <a:t>W</a:t>
                      </a:r>
                      <a:endParaRPr lang="en-US" sz="2800" b="0" i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X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X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kern="50" dirty="0">
                          <a:effectLst/>
                        </a:rPr>
                        <a:t>F</a:t>
                      </a:r>
                      <a:endParaRPr lang="en-US" sz="2800" b="0" i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effectLst/>
                        </a:rPr>
                        <a:t> </a:t>
                      </a:r>
                      <a:endParaRPr lang="en-US" sz="2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effectLst/>
                        </a:rPr>
                        <a:t> </a:t>
                      </a:r>
                      <a:endParaRPr lang="en-US" sz="2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kern="50" dirty="0">
                          <a:effectLst/>
                        </a:rPr>
                        <a:t>C</a:t>
                      </a:r>
                      <a:endParaRPr lang="en-US" sz="2800" b="0" i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R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effectLst/>
                        </a:rPr>
                        <a:t> </a:t>
                      </a:r>
                      <a:endParaRPr lang="en-US" sz="2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X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kern="50" dirty="0">
                          <a:effectLst/>
                        </a:rPr>
                        <a:t>U</a:t>
                      </a:r>
                      <a:endParaRPr lang="en-US" sz="2800" b="0" i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effectLst/>
                        </a:rPr>
                        <a:t>X</a:t>
                      </a:r>
                      <a:endParaRPr lang="en-US" sz="2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effectLst/>
                        </a:rPr>
                        <a:t>X</a:t>
                      </a:r>
                      <a:endParaRPr lang="en-US" sz="2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effectLst/>
                        </a:rPr>
                        <a:t>X</a:t>
                      </a:r>
                      <a:endParaRPr lang="en-US" sz="2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X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effectLst/>
                        </a:rPr>
                        <a:t> </a:t>
                      </a:r>
                      <a:endParaRPr lang="en-US" sz="2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kern="50" dirty="0">
                          <a:effectLst/>
                        </a:rPr>
                        <a:t>M</a:t>
                      </a:r>
                      <a:endParaRPr lang="en-US" sz="2800" b="0" i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R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X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X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kern="50" dirty="0">
                          <a:effectLst/>
                        </a:rPr>
                        <a:t>G</a:t>
                      </a:r>
                      <a:endParaRPr lang="en-US" sz="2800" b="0" i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effectLst/>
                        </a:rPr>
                        <a:t> </a:t>
                      </a:r>
                      <a:endParaRPr lang="en-US" sz="2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effectLst/>
                        </a:rPr>
                        <a:t>The symbol X indicates the transition is illogical.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25" marR="73025" marT="18415" marB="184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53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634" y="377173"/>
            <a:ext cx="9824484" cy="6171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5243" y="3155064"/>
            <a:ext cx="247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1988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822873" y="3155063"/>
            <a:ext cx="247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1993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140503" y="3158106"/>
            <a:ext cx="247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1988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505243" y="6257844"/>
            <a:ext cx="247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2003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22873" y="6257844"/>
            <a:ext cx="247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531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Accuracy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658273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971780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485900" y="3962400"/>
            <a:ext cx="27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638300" y="3835399"/>
            <a:ext cx="27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90700" y="3414809"/>
            <a:ext cx="27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387600" y="4432300"/>
            <a:ext cx="27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3235520"/>
            <a:ext cx="27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679700" y="3275108"/>
            <a:ext cx="27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276600" y="4155876"/>
            <a:ext cx="27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429000" y="3609773"/>
            <a:ext cx="27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581400" y="3544785"/>
            <a:ext cx="27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178300" y="4168575"/>
            <a:ext cx="27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318000" y="3765149"/>
            <a:ext cx="27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067300" y="3440208"/>
            <a:ext cx="27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219700" y="3455884"/>
            <a:ext cx="27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168400" y="6147387"/>
            <a:ext cx="482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*</a:t>
            </a:r>
            <a:r>
              <a:rPr lang="en-US" sz="1100" dirty="0" err="1" smtClean="0"/>
              <a:t>ed</a:t>
            </a:r>
            <a:r>
              <a:rPr lang="en-US" sz="1100" dirty="0" smtClean="0"/>
              <a:t> items are significant at the </a:t>
            </a:r>
            <a:r>
              <a:rPr lang="el-GR" sz="1100" dirty="0" smtClean="0"/>
              <a:t>α</a:t>
            </a:r>
            <a:r>
              <a:rPr lang="en-US" sz="1100" dirty="0" smtClean="0"/>
              <a:t> = 0.05 level by the two kappa comparison test</a:t>
            </a:r>
            <a:endParaRPr lang="en-US" sz="11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9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Temporal Consistency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370097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760940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58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Spatial Consistency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SVM: Classification at 2003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49" y="2505075"/>
            <a:ext cx="4171664" cy="36845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 HMSVC: Classification at 2003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62" y="2505075"/>
            <a:ext cx="4171664" cy="36845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77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Spatial-Temporal Consistency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SVM: Transition Counts at 2003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49" y="2505075"/>
            <a:ext cx="4171664" cy="36845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 HMSVC: Transition Counts at 2003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62" y="2505075"/>
            <a:ext cx="4171664" cy="36845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96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Spatial-Temporal Consistency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SVM: Illogical Transitions at 2003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49" y="2505075"/>
            <a:ext cx="4171664" cy="36845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 HMSVC: Illogical Transitions at 2003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62" y="2505075"/>
            <a:ext cx="4171664" cy="36845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71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Land Cover Area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781940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ontent Placeholder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87753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5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Conclusion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39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Substantial improvements in all standard metrics:</a:t>
            </a:r>
          </a:p>
          <a:p>
            <a:pPr lvl="1"/>
            <a:r>
              <a:rPr lang="en-US" dirty="0" smtClean="0"/>
              <a:t>Increase in accuracy of change detection </a:t>
            </a:r>
            <a:r>
              <a:rPr lang="en-US" sz="1900" dirty="0" smtClean="0"/>
              <a:t>(+14.07% over SVM, +7.99% over MRF)</a:t>
            </a:r>
          </a:p>
          <a:p>
            <a:pPr lvl="1"/>
            <a:r>
              <a:rPr lang="en-US" dirty="0" smtClean="0"/>
              <a:t>Increase in accuracy at individual dates </a:t>
            </a:r>
            <a:r>
              <a:rPr lang="en-US" sz="1900" dirty="0" smtClean="0"/>
              <a:t>(+6.75% over SVM, +3.75% over MRF</a:t>
            </a:r>
            <a:r>
              <a:rPr lang="en-US" sz="19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Increase in average accuracy at individual dates (not presented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Decrease in frequency of illogical land-cover transitions </a:t>
            </a:r>
            <a:r>
              <a:rPr lang="en-US" sz="1900" dirty="0" smtClean="0"/>
              <a:t>(-14.36% over SVM, -3.85% over MRF</a:t>
            </a:r>
            <a:r>
              <a:rPr lang="en-US" sz="19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Decrease in number of trajectories undergoing illogical change </a:t>
            </a:r>
            <a:r>
              <a:rPr lang="en-US" sz="1900" dirty="0" smtClean="0"/>
              <a:t>(-13.65% over SVM, -3.94% over MRF</a:t>
            </a:r>
            <a:r>
              <a:rPr lang="en-US" sz="19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Decrease in number of trajectories undergoing change </a:t>
            </a:r>
            <a:r>
              <a:rPr lang="en-US" sz="1900" dirty="0" smtClean="0"/>
              <a:t>(-22.26% over SVM, -8.3% over MRF</a:t>
            </a:r>
            <a:r>
              <a:rPr lang="en-US" sz="1900" dirty="0" smtClean="0"/>
              <a:t>)</a:t>
            </a:r>
            <a:endParaRPr lang="en-US" dirty="0" smtClean="0"/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Hierarchical classification requires same classification tree be used for each image date.</a:t>
            </a:r>
          </a:p>
          <a:p>
            <a:pPr lvl="1"/>
            <a:r>
              <a:rPr lang="en-US" dirty="0" smtClean="0"/>
              <a:t>Computationally intensive, but not intractable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~ 15 minutes for 1500 x 2000 pixels at 5 </a:t>
            </a:r>
            <a:r>
              <a:rPr lang="en-US" dirty="0" smtClean="0"/>
              <a:t>image dates for 10 iterations with 6 land cover classes</a:t>
            </a:r>
            <a:endParaRPr lang="en-US" dirty="0" smtClean="0"/>
          </a:p>
          <a:p>
            <a:r>
              <a:rPr lang="en-US" dirty="0" smtClean="0"/>
              <a:t>Exceeds </a:t>
            </a:r>
            <a:r>
              <a:rPr lang="en-US" dirty="0" smtClean="0"/>
              <a:t>competitive techniques </a:t>
            </a:r>
            <a:r>
              <a:rPr lang="en-US" dirty="0" smtClean="0"/>
              <a:t>in multi-temporal land-cover mapping.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Discussion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5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40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Publication.</a:t>
            </a:r>
          </a:p>
          <a:p>
            <a:endParaRPr lang="en-US" dirty="0"/>
          </a:p>
          <a:p>
            <a:r>
              <a:rPr lang="en-US" dirty="0" smtClean="0"/>
              <a:t>NESSF Proposal: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Spatial-Temporal Structured Learning Framework for Reconstructing Land-Cover Change Trajectories from Dense Landsat Time </a:t>
            </a:r>
            <a:r>
              <a:rPr lang="en-US" dirty="0" smtClean="0"/>
              <a:t>Series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Continue on with Ph.D. here at OSU under Dr. </a:t>
            </a:r>
            <a:r>
              <a:rPr lang="en-US" dirty="0" err="1" smtClean="0"/>
              <a:t>Desheng</a:t>
            </a:r>
            <a:r>
              <a:rPr lang="en-US" dirty="0" smtClean="0"/>
              <a:t> Liu.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23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56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err="1"/>
              <a:t>Burnicki</a:t>
            </a:r>
            <a:r>
              <a:rPr lang="en-US" dirty="0"/>
              <a:t>, A. C., Brown, D. G., &amp; </a:t>
            </a:r>
            <a:r>
              <a:rPr lang="en-US" dirty="0" err="1"/>
              <a:t>Goovaerts</a:t>
            </a:r>
            <a:r>
              <a:rPr lang="en-US" dirty="0"/>
              <a:t>, P. (2007). Simulating error propagation in land-cover change analysis: The implications of temporal dependence. </a:t>
            </a:r>
            <a:r>
              <a:rPr lang="en-US" i="1" dirty="0"/>
              <a:t>Computers, Environment and Urban Systems, 31</a:t>
            </a:r>
            <a:r>
              <a:rPr lang="en-US" dirty="0"/>
              <a:t>(3), 282-302</a:t>
            </a:r>
            <a:r>
              <a:rPr lang="en-US" dirty="0" smtClean="0"/>
              <a:t>.</a:t>
            </a:r>
          </a:p>
          <a:p>
            <a:r>
              <a:rPr lang="en-US" dirty="0"/>
              <a:t>Cover, T. M. (1965). Geometrical and statistical properties of systems of linear inequalities with applications in pattern recognition. </a:t>
            </a:r>
            <a:r>
              <a:rPr lang="en-US" i="1" dirty="0"/>
              <a:t>IEEE Transactions on Electronic Computers, EC-14,</a:t>
            </a:r>
            <a:r>
              <a:rPr lang="en-US" dirty="0"/>
              <a:t> 326-334</a:t>
            </a:r>
            <a:r>
              <a:rPr lang="en-US" dirty="0" smtClean="0"/>
              <a:t>.</a:t>
            </a:r>
          </a:p>
          <a:p>
            <a:r>
              <a:rPr lang="en-US" dirty="0" err="1"/>
              <a:t>Foody</a:t>
            </a:r>
            <a:r>
              <a:rPr lang="en-US" dirty="0"/>
              <a:t>, G. M., &amp; </a:t>
            </a:r>
            <a:r>
              <a:rPr lang="en-US" dirty="0" err="1"/>
              <a:t>Mathur</a:t>
            </a:r>
            <a:r>
              <a:rPr lang="en-US" dirty="0"/>
              <a:t>, A. (2004). A relative evaluation of multiclass image classification by support vector machines. </a:t>
            </a:r>
            <a:r>
              <a:rPr lang="en-US" i="1" dirty="0"/>
              <a:t>IEEE Transactions on Geoscience and Remote Sensing, 42</a:t>
            </a:r>
            <a:r>
              <a:rPr lang="en-US" dirty="0"/>
              <a:t>(6), 1335-1343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Giri</a:t>
            </a:r>
            <a:r>
              <a:rPr lang="en-US" dirty="0" smtClean="0"/>
              <a:t>, C., Zhu, Z., &amp; Reed, B. (2005). A comparative analysis of the Global Land Cover 2000 and MODIS land cover data sets. </a:t>
            </a:r>
            <a:r>
              <a:rPr lang="en-US" i="1" dirty="0" smtClean="0"/>
              <a:t>Remote Sensing of Environment, 94,</a:t>
            </a:r>
            <a:r>
              <a:rPr lang="en-US" dirty="0" smtClean="0"/>
              <a:t> 123-132.</a:t>
            </a:r>
          </a:p>
          <a:p>
            <a:r>
              <a:rPr lang="en-US" dirty="0"/>
              <a:t>Huang, C., Davis, L. S., &amp; Townshend, J. R. G. (2002). An assessment of support vector machines for land cover classification. </a:t>
            </a:r>
            <a:r>
              <a:rPr lang="en-US" i="1" dirty="0"/>
              <a:t>International Journal of Remote Sensing, 23</a:t>
            </a:r>
            <a:r>
              <a:rPr lang="en-US" dirty="0"/>
              <a:t>(4), 725-749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Jung, M., Henkel, K., </a:t>
            </a:r>
            <a:r>
              <a:rPr lang="en-US" dirty="0" err="1" smtClean="0"/>
              <a:t>Herold</a:t>
            </a:r>
            <a:r>
              <a:rPr lang="en-US" dirty="0" smtClean="0"/>
              <a:t>, M., &amp; </a:t>
            </a:r>
            <a:r>
              <a:rPr lang="en-US" dirty="0" err="1" smtClean="0"/>
              <a:t>Churkina</a:t>
            </a:r>
            <a:r>
              <a:rPr lang="en-US" dirty="0" smtClean="0"/>
              <a:t>, G. (2006). Exploiting synergies of global land cover products for carbon cycle monitoring. </a:t>
            </a:r>
            <a:r>
              <a:rPr lang="en-US" i="1" dirty="0" smtClean="0"/>
              <a:t>Remote Sensing of Environment, 101</a:t>
            </a:r>
            <a:r>
              <a:rPr lang="en-US" dirty="0" smtClean="0"/>
              <a:t>, 534-553.</a:t>
            </a:r>
          </a:p>
          <a:p>
            <a:r>
              <a:rPr lang="en-US" dirty="0" smtClean="0"/>
              <a:t>Liang, L. &amp; Gong, P. (2010). An assessment of MODIS Collection 5 global land cover product for biological conservation studies. </a:t>
            </a:r>
            <a:r>
              <a:rPr lang="en-US" i="1" dirty="0" smtClean="0"/>
              <a:t>2010 18th International Conference on </a:t>
            </a:r>
            <a:r>
              <a:rPr lang="en-US" i="1" dirty="0" err="1" smtClean="0"/>
              <a:t>Geoinformatics</a:t>
            </a:r>
            <a:r>
              <a:rPr lang="en-US" i="1" dirty="0" smtClean="0"/>
              <a:t>, 18-20 June,</a:t>
            </a:r>
            <a:r>
              <a:rPr lang="en-US" dirty="0" smtClean="0"/>
              <a:t> 1-6.</a:t>
            </a:r>
          </a:p>
          <a:p>
            <a:r>
              <a:rPr lang="en-US" dirty="0"/>
              <a:t>Liu, D., &amp; Chun, Y. W. (2009). The effects of different classification models on error propagation in land cover change detection. </a:t>
            </a:r>
            <a:r>
              <a:rPr lang="en-US" i="1" dirty="0"/>
              <a:t>International Journal of Remote Sensing, 30</a:t>
            </a:r>
            <a:r>
              <a:rPr lang="en-US" dirty="0"/>
              <a:t>(20), 5345-5364.</a:t>
            </a:r>
          </a:p>
          <a:p>
            <a:r>
              <a:rPr lang="en-US" dirty="0"/>
              <a:t>Liu, D., &amp; </a:t>
            </a:r>
            <a:r>
              <a:rPr lang="en-US" dirty="0" err="1"/>
              <a:t>Cai</a:t>
            </a:r>
            <a:r>
              <a:rPr lang="en-US" dirty="0"/>
              <a:t>, S. (2012). A spatial-temporal modeling approach to reconstructing land-cover change trajectories from multi-temporal satellite imagery. </a:t>
            </a:r>
            <a:r>
              <a:rPr lang="en-US" i="1" dirty="0"/>
              <a:t>Annals of the Association of American Geographers, 102</a:t>
            </a:r>
            <a:r>
              <a:rPr lang="en-US" dirty="0"/>
              <a:t>(6), 1329-1347</a:t>
            </a:r>
            <a:r>
              <a:rPr lang="en-US" dirty="0" smtClean="0"/>
              <a:t>.</a:t>
            </a:r>
          </a:p>
          <a:p>
            <a:r>
              <a:rPr lang="en-US" dirty="0"/>
              <a:t>Moser, G. &amp; </a:t>
            </a:r>
            <a:r>
              <a:rPr lang="en-US" dirty="0" err="1"/>
              <a:t>Serpico</a:t>
            </a:r>
            <a:r>
              <a:rPr lang="en-US" dirty="0"/>
              <a:t>, S. B. (2013). Combining support vector machines and Markov random fields in an integrated framework for contextual image classification. </a:t>
            </a:r>
            <a:r>
              <a:rPr lang="en-US" i="1" dirty="0"/>
              <a:t>IEEE Transactions on Geoscience and Remote Sensing, 51</a:t>
            </a:r>
            <a:r>
              <a:rPr lang="en-US" dirty="0"/>
              <a:t>(5), 2734-2752</a:t>
            </a:r>
            <a:r>
              <a:rPr lang="en-US" dirty="0" smtClean="0"/>
              <a:t>.</a:t>
            </a:r>
          </a:p>
          <a:p>
            <a:r>
              <a:rPr lang="en-US" dirty="0" smtClean="0"/>
              <a:t>van </a:t>
            </a:r>
            <a:r>
              <a:rPr lang="en-US" dirty="0" err="1"/>
              <a:t>Oort</a:t>
            </a:r>
            <a:r>
              <a:rPr lang="en-US" dirty="0"/>
              <a:t>, P. J. (2005). Improving land cover change estimates by accounting for classification errors. </a:t>
            </a:r>
            <a:r>
              <a:rPr lang="en-US" i="1" dirty="0"/>
              <a:t>International Journal of Remote Sensing, 26</a:t>
            </a:r>
            <a:r>
              <a:rPr lang="en-US" dirty="0"/>
              <a:t>(14), 3009-3024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00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wehmann.2@osu.edu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2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Multi-Temporal Land-Cover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Allows us to detect, monitor, and quantify land-cover change.</a:t>
            </a:r>
          </a:p>
          <a:p>
            <a:endParaRPr lang="en-US" dirty="0" smtClean="0"/>
          </a:p>
          <a:p>
            <a:r>
              <a:rPr lang="en-US" dirty="0" smtClean="0"/>
              <a:t>Through examination of</a:t>
            </a:r>
          </a:p>
          <a:p>
            <a:pPr lvl="1"/>
            <a:r>
              <a:rPr lang="en-US" dirty="0" smtClean="0"/>
              <a:t>differences between two dates</a:t>
            </a:r>
          </a:p>
          <a:p>
            <a:pPr lvl="1"/>
            <a:r>
              <a:rPr lang="en-US" dirty="0" smtClean="0"/>
              <a:t>or trajectories of change over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However, the accuracy and consistency of land-cover time series is paramount!</a:t>
            </a:r>
            <a:endParaRPr lang="en-US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56" y="1825625"/>
            <a:ext cx="3921888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4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Multi-Temporal Accuracy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5588" y="2126528"/>
            <a:ext cx="5026823" cy="374953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Uncorrelated error structure:</a:t>
            </a:r>
          </a:p>
          <a:p>
            <a:pPr lvl="1"/>
            <a:r>
              <a:rPr lang="en-US" dirty="0" smtClean="0"/>
              <a:t>Product of individual date accuracies</a:t>
            </a:r>
          </a:p>
          <a:p>
            <a:r>
              <a:rPr lang="en-US" dirty="0" smtClean="0"/>
              <a:t>Correlated error structure:</a:t>
            </a:r>
          </a:p>
          <a:p>
            <a:pPr lvl="1"/>
            <a:r>
              <a:rPr lang="en-US" dirty="0" smtClean="0"/>
              <a:t>Minimum of individual date accuracies</a:t>
            </a:r>
          </a:p>
          <a:p>
            <a:r>
              <a:rPr lang="en-US" dirty="0" smtClean="0"/>
              <a:t>Partially correlated error structure:</a:t>
            </a:r>
          </a:p>
          <a:p>
            <a:pPr lvl="1"/>
            <a:r>
              <a:rPr lang="en-US" dirty="0" smtClean="0"/>
              <a:t>Average of the above two measures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2040173"/>
            <a:ext cx="314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Number of Image Dates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1727200" y="5614450"/>
            <a:ext cx="314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Average Overall Accuracy of Trajectories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367112" y="3738084"/>
            <a:ext cx="314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Overall Accuracy at Individual Dates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073900" y="892983"/>
            <a:ext cx="408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See also: van </a:t>
            </a:r>
            <a:r>
              <a:rPr lang="en-US" sz="1200" dirty="0" err="1" smtClean="0"/>
              <a:t>Oort</a:t>
            </a:r>
            <a:r>
              <a:rPr lang="en-US" sz="1200" dirty="0" smtClean="0"/>
              <a:t>, 2005; </a:t>
            </a:r>
            <a:r>
              <a:rPr lang="en-US" sz="1200" dirty="0" err="1" smtClean="0"/>
              <a:t>Burnicki</a:t>
            </a:r>
            <a:r>
              <a:rPr lang="en-US" sz="1200" dirty="0" smtClean="0"/>
              <a:t> et al., 2007; Liu and Chun, 2009; Liu and </a:t>
            </a:r>
            <a:r>
              <a:rPr lang="en-US" sz="1200" dirty="0" err="1" smtClean="0"/>
              <a:t>Cai</a:t>
            </a:r>
            <a:r>
              <a:rPr lang="en-US" sz="1200" dirty="0" smtClean="0"/>
              <a:t>, 2012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2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68381" y="2766219"/>
            <a:ext cx="2790825" cy="3162300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023269" y="2766219"/>
            <a:ext cx="2790825" cy="316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Spatial-Temporal Consistency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Uncorrelated Error Structure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Correlated Error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27069" y="2703731"/>
            <a:ext cx="1285924" cy="27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Errors at Time 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809781" y="2703731"/>
            <a:ext cx="1285924" cy="27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Errors at Time 2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683560" y="3797319"/>
            <a:ext cx="216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Multi-Temporal Error Structure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 of 23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84265" y="2703731"/>
            <a:ext cx="1285924" cy="27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Errors at Time 1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466977" y="2703731"/>
            <a:ext cx="1285924" cy="27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Errors at Time 2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340756" y="3797319"/>
            <a:ext cx="216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Multi-Temporal Error Structure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839788" y="3179981"/>
            <a:ext cx="1285924" cy="27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OA 75%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9999" y="3179981"/>
            <a:ext cx="1285924" cy="27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OA 75%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775719" y="5789722"/>
            <a:ext cx="1285924" cy="27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OA 54%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214269" y="3208447"/>
            <a:ext cx="1285924" cy="27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OA 75%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0054480" y="3208447"/>
            <a:ext cx="1285924" cy="27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OA 75%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8150200" y="5818188"/>
            <a:ext cx="1285924" cy="27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OA 71%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014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Change Detection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both high accuracy at individual dates and spatial-temporal consistency, reliable change detection is impossible!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066237"/>
            <a:ext cx="3124200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GLC2000</a:t>
            </a:r>
          </a:p>
          <a:p>
            <a:endParaRPr lang="en-US" sz="1600" dirty="0" smtClean="0"/>
          </a:p>
          <a:p>
            <a:r>
              <a:rPr lang="en-US" sz="1600" dirty="0" smtClean="0"/>
              <a:t>Ironically, we will not be able to identify change areas comparing existing 1992/1993 data and 2000/2001 data, simply because the “variability between estimates substantially exceeds that of actual land cover changes.”</a:t>
            </a:r>
          </a:p>
          <a:p>
            <a:endParaRPr lang="en-US" sz="1600" dirty="0" smtClean="0"/>
          </a:p>
          <a:p>
            <a:pPr algn="ctr"/>
            <a:r>
              <a:rPr lang="en-US" sz="1600" dirty="0" err="1" smtClean="0"/>
              <a:t>Giri</a:t>
            </a:r>
            <a:r>
              <a:rPr lang="en-US" sz="1600" dirty="0" smtClean="0"/>
              <a:t>, Zhu, &amp; Reed (2005)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533900" y="3066237"/>
            <a:ext cx="312420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GLCC, GLC2000, MODIS</a:t>
            </a:r>
          </a:p>
          <a:p>
            <a:endParaRPr lang="en-US" sz="1600" dirty="0" smtClean="0"/>
          </a:p>
          <a:p>
            <a:r>
              <a:rPr lang="en-US" sz="1600" dirty="0" smtClean="0"/>
              <a:t>There is common agreement within the land cover mapping community that the accuracies of individual land cover products are insufficient to detect land cover change reliably.</a:t>
            </a:r>
          </a:p>
          <a:p>
            <a:endParaRPr lang="en-US" sz="1600" dirty="0" smtClean="0"/>
          </a:p>
          <a:p>
            <a:pPr algn="ctr"/>
            <a:r>
              <a:rPr lang="en-US" sz="1600" dirty="0" smtClean="0"/>
              <a:t>Jung et al. (2006)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3066237"/>
            <a:ext cx="31242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MODIS</a:t>
            </a:r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present capability in producing accurate land cover maps over large areas is far from satisfactory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pPr algn="ctr"/>
            <a:r>
              <a:rPr lang="en-US" sz="1600" dirty="0" smtClean="0"/>
              <a:t>Liang &amp; Gong (2010)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8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and Objective of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Contextual classification offers ability to make better use of geographic information, yet variously:</a:t>
            </a:r>
          </a:p>
          <a:p>
            <a:pPr lvl="1"/>
            <a:r>
              <a:rPr lang="en-US" dirty="0"/>
              <a:t>Existing methods can better use contextual </a:t>
            </a:r>
            <a:r>
              <a:rPr lang="en-US" dirty="0" smtClean="0"/>
              <a:t>information.</a:t>
            </a:r>
          </a:p>
          <a:p>
            <a:pPr lvl="1"/>
            <a:r>
              <a:rPr lang="en-US" dirty="0" smtClean="0"/>
              <a:t>Existing methods lack integration of classifiers.</a:t>
            </a:r>
          </a:p>
          <a:p>
            <a:pPr lvl="1"/>
            <a:r>
              <a:rPr lang="en-US" dirty="0" smtClean="0"/>
              <a:t>Existing methods are not resistant to sensor advancement.</a:t>
            </a:r>
          </a:p>
          <a:p>
            <a:endParaRPr lang="en-US" dirty="0"/>
          </a:p>
          <a:p>
            <a:r>
              <a:rPr lang="en-US" b="1" dirty="0" smtClean="0"/>
              <a:t>Objective: </a:t>
            </a:r>
            <a:r>
              <a:rPr lang="en-US" dirty="0" smtClean="0"/>
              <a:t>Advance methodology for multi-temporal land-cover mapping through the development of contextual classifier that: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Improves classification accuracy over the state-of-the-art.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Increases spatial-temporal consistency among land-cover maps.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Remains robust against advances in remote sensor technology.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8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1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dCov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673"/>
      </a:accent1>
      <a:accent2>
        <a:srgbClr val="267300"/>
      </a:accent2>
      <a:accent3>
        <a:srgbClr val="FFFF73"/>
      </a:accent3>
      <a:accent4>
        <a:srgbClr val="C500FF"/>
      </a:accent4>
      <a:accent5>
        <a:srgbClr val="000000"/>
      </a:accent5>
      <a:accent6>
        <a:srgbClr val="4CE6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1747</Words>
  <Application>Microsoft Office PowerPoint</Application>
  <PresentationFormat>Widescreen</PresentationFormat>
  <Paragraphs>358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SimSun</vt:lpstr>
      <vt:lpstr>Arial</vt:lpstr>
      <vt:lpstr>Calibri</vt:lpstr>
      <vt:lpstr>Calibri Light</vt:lpstr>
      <vt:lpstr>Cambria Math</vt:lpstr>
      <vt:lpstr>Mangal</vt:lpstr>
      <vt:lpstr>Times New Roman</vt:lpstr>
      <vt:lpstr>Office Theme</vt:lpstr>
      <vt:lpstr>A Spatial-Temporal Contextual Kernel Method for Generating High-Quality Land-Cover Time Series</vt:lpstr>
      <vt:lpstr>Outline</vt:lpstr>
      <vt:lpstr>Introduction</vt:lpstr>
      <vt:lpstr>Multi-Temporal Land-Cover Mapping</vt:lpstr>
      <vt:lpstr>Multi-Temporal Accuracy</vt:lpstr>
      <vt:lpstr>Spatial-Temporal Consistency</vt:lpstr>
      <vt:lpstr>Problem of Change Detection Reliability</vt:lpstr>
      <vt:lpstr>Solution and Objective of Thesis</vt:lpstr>
      <vt:lpstr>Background</vt:lpstr>
      <vt:lpstr>Classification</vt:lpstr>
      <vt:lpstr>Contextual Classification</vt:lpstr>
      <vt:lpstr>Literature</vt:lpstr>
      <vt:lpstr>Methods</vt:lpstr>
      <vt:lpstr>Kernel Method</vt:lpstr>
      <vt:lpstr>Markovian Kernel</vt:lpstr>
      <vt:lpstr>Markovian Kernel</vt:lpstr>
      <vt:lpstr>Proposed Classifier</vt:lpstr>
      <vt:lpstr>PowerPoint Presentation</vt:lpstr>
      <vt:lpstr>Results</vt:lpstr>
      <vt:lpstr>Appalachian Ohio Case Study</vt:lpstr>
      <vt:lpstr>PowerPoint Presentation</vt:lpstr>
      <vt:lpstr>Results: Accuracy</vt:lpstr>
      <vt:lpstr>Results: Temporal Consistency</vt:lpstr>
      <vt:lpstr>Results: Spatial Consistency</vt:lpstr>
      <vt:lpstr>Results: Spatial-Temporal Consistency</vt:lpstr>
      <vt:lpstr>Results: Spatial-Temporal Consistency</vt:lpstr>
      <vt:lpstr>Results: Land Cover Area</vt:lpstr>
      <vt:lpstr>Discussion and Conclusion</vt:lpstr>
      <vt:lpstr>Conclusion</vt:lpstr>
      <vt:lpstr>Future Work</vt:lpstr>
      <vt:lpstr>References</vt:lpstr>
      <vt:lpstr>Thank you.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Spatial-Temporal Contextual Kernel Method for Generating High-Quality Land-Cover Time Series</dc:title>
  <dc:creator>Adam</dc:creator>
  <cp:lastModifiedBy>Adam</cp:lastModifiedBy>
  <cp:revision>78</cp:revision>
  <dcterms:created xsi:type="dcterms:W3CDTF">2014-04-22T18:14:11Z</dcterms:created>
  <dcterms:modified xsi:type="dcterms:W3CDTF">2014-04-23T22:44:27Z</dcterms:modified>
</cp:coreProperties>
</file>